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22-02-01T11:47:10.414"/>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D4A540FC-8C67-401E-B8FC-D529B47787E4}" emma:medium="tactile" emma:mode="ink">
          <msink:context xmlns:msink="http://schemas.microsoft.com/ink/2010/main" type="writingRegion" rotatedBoundingBox="11684,4898 11699,4898 11699,4913 11684,4913"/>
        </emma:interpretation>
      </emma:emma>
    </inkml:annotationXML>
    <inkml:traceGroup>
      <inkml:annotationXML>
        <emma:emma xmlns:emma="http://www.w3.org/2003/04/emma" version="1.0">
          <emma:interpretation id="{6AE3FAEB-D0DC-4728-9BB5-395AD70B1879}" emma:medium="tactile" emma:mode="ink">
            <msink:context xmlns:msink="http://schemas.microsoft.com/ink/2010/main" type="paragraph" rotatedBoundingBox="11684,4898 11699,4898 11699,4913 11684,4913" alignmentLevel="1"/>
          </emma:interpretation>
        </emma:emma>
      </inkml:annotationXML>
      <inkml:traceGroup>
        <inkml:annotationXML>
          <emma:emma xmlns:emma="http://www.w3.org/2003/04/emma" version="1.0">
            <emma:interpretation id="{200E97EB-AFE6-414E-A156-1A6E99DAD1EC}" emma:medium="tactile" emma:mode="ink">
              <msink:context xmlns:msink="http://schemas.microsoft.com/ink/2010/main" type="line" rotatedBoundingBox="11684,4898 11699,4898 11699,4913 11684,4913"/>
            </emma:interpretation>
          </emma:emma>
        </inkml:annotationXML>
        <inkml:traceGroup>
          <inkml:annotationXML>
            <emma:emma xmlns:emma="http://www.w3.org/2003/04/emma" version="1.0">
              <emma:interpretation id="{49766978-1549-44C2-AC75-FAF3831A117A}" emma:medium="tactile" emma:mode="ink">
                <msink:context xmlns:msink="http://schemas.microsoft.com/ink/2010/main" type="inkWord" rotatedBoundingBox="11684,4898 11699,4898 11699,4913 11684,4913"/>
              </emma:interpretation>
            </emma:emma>
          </inkml:annotationXML>
          <inkml:trace contextRef="#ctx0" brushRef="#br0">0 0</inkml:trace>
        </inkml:traceGroup>
      </inkml:traceGroup>
    </inkml:traceGroup>
  </inkml:traceGroup>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59285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3884745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856868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462094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2157673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004E7286-C0C6-4ECD-A1E2-9B11257D97A0}" type="datetimeFigureOut">
              <a:rPr lang="lt-LT" smtClean="0"/>
              <a:t>2022.02.01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3149498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004E7286-C0C6-4ECD-A1E2-9B11257D97A0}" type="datetimeFigureOut">
              <a:rPr lang="lt-LT" smtClean="0"/>
              <a:t>2022.02.01</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51616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004E7286-C0C6-4ECD-A1E2-9B11257D97A0}" type="datetimeFigureOut">
              <a:rPr lang="lt-LT" smtClean="0"/>
              <a:t>2022.02.01</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3289644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004E7286-C0C6-4ECD-A1E2-9B11257D97A0}" type="datetimeFigureOut">
              <a:rPr lang="lt-LT" smtClean="0"/>
              <a:t>2022.02.01</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2959515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004E7286-C0C6-4ECD-A1E2-9B11257D97A0}" type="datetimeFigureOut">
              <a:rPr lang="lt-LT" smtClean="0"/>
              <a:t>2022.02.01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426948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004E7286-C0C6-4ECD-A1E2-9B11257D97A0}" type="datetimeFigureOut">
              <a:rPr lang="lt-LT" smtClean="0"/>
              <a:t>2022.02.01</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70854946-711E-4A6B-894E-7E7ABFB2FE3A}" type="slidenum">
              <a:rPr lang="lt-LT" smtClean="0"/>
              <a:t>‹#›</a:t>
            </a:fld>
            <a:endParaRPr lang="lt-LT"/>
          </a:p>
        </p:txBody>
      </p:sp>
    </p:spTree>
    <p:extLst>
      <p:ext uri="{BB962C8B-B14F-4D97-AF65-F5344CB8AC3E}">
        <p14:creationId xmlns:p14="http://schemas.microsoft.com/office/powerpoint/2010/main" val="3838653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4E7286-C0C6-4ECD-A1E2-9B11257D97A0}" type="datetimeFigureOut">
              <a:rPr lang="lt-LT" smtClean="0"/>
              <a:t>2022.02.01</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54946-711E-4A6B-894E-7E7ABFB2FE3A}" type="slidenum">
              <a:rPr lang="lt-LT" smtClean="0"/>
              <a:t>‹#›</a:t>
            </a:fld>
            <a:endParaRPr lang="lt-LT"/>
          </a:p>
        </p:txBody>
      </p:sp>
    </p:spTree>
    <p:extLst>
      <p:ext uri="{BB962C8B-B14F-4D97-AF65-F5344CB8AC3E}">
        <p14:creationId xmlns:p14="http://schemas.microsoft.com/office/powerpoint/2010/main" val="1442668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ustomXml" Target="../ink/ink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11560" y="908720"/>
            <a:ext cx="7772400" cy="1470025"/>
          </a:xfrm>
        </p:spPr>
        <p:txBody>
          <a:bodyPr/>
          <a:lstStyle/>
          <a:p>
            <a:r>
              <a:rPr lang="lt-LT" dirty="0" smtClean="0"/>
              <a:t>Bendrojo ugdymo mokyklų įsivertinimo ir pažangos anketa</a:t>
            </a:r>
            <a:endParaRPr lang="lt-LT" dirty="0"/>
          </a:p>
        </p:txBody>
      </p:sp>
      <mc:AlternateContent xmlns:mc="http://schemas.openxmlformats.org/markup-compatibility/2006">
        <mc:Choice xmlns:p14="http://schemas.microsoft.com/office/powerpoint/2010/main" Requires="p14">
          <p:contentPart p14:bwMode="auto" r:id="rId2">
            <p14:nvContentPartPr>
              <p14:cNvPr id="4" name="Rankraštį 3"/>
              <p14:cNvContentPartPr/>
              <p14:nvPr/>
            </p14:nvContentPartPr>
            <p14:xfrm>
              <a:off x="4206291" y="1763331"/>
              <a:ext cx="360" cy="360"/>
            </p14:xfrm>
          </p:contentPart>
        </mc:Choice>
        <mc:Fallback>
          <p:pic>
            <p:nvPicPr>
              <p:cNvPr id="4" name="Rankraštį 3"/>
              <p:cNvPicPr/>
              <p:nvPr/>
            </p:nvPicPr>
            <p:blipFill>
              <a:blip r:embed="rId3"/>
              <a:stretch>
                <a:fillRect/>
              </a:stretch>
            </p:blipFill>
            <p:spPr>
              <a:xfrm>
                <a:off x="4194411" y="1751451"/>
                <a:ext cx="24120" cy="24120"/>
              </a:xfrm>
              <a:prstGeom prst="rect">
                <a:avLst/>
              </a:prstGeom>
            </p:spPr>
          </p:pic>
        </mc:Fallback>
      </mc:AlternateContent>
    </p:spTree>
    <p:extLst>
      <p:ext uri="{BB962C8B-B14F-4D97-AF65-F5344CB8AC3E}">
        <p14:creationId xmlns:p14="http://schemas.microsoft.com/office/powerpoint/2010/main" val="1752695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Mokytojai</a:t>
            </a:r>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074225139"/>
              </p:ext>
            </p:extLst>
          </p:nvPr>
        </p:nvGraphicFramePr>
        <p:xfrm>
          <a:off x="395536" y="1268760"/>
          <a:ext cx="8229600" cy="3942080"/>
        </p:xfrm>
        <a:graphic>
          <a:graphicData uri="http://schemas.openxmlformats.org/drawingml/2006/table">
            <a:tbl>
              <a:tblPr firstRow="1" bandRow="1">
                <a:tableStyleId>{93296810-A885-4BE3-A3E7-6D5BEEA58F35}</a:tableStyleId>
              </a:tblPr>
              <a:tblGrid>
                <a:gridCol w="3466728"/>
                <a:gridCol w="648072"/>
                <a:gridCol w="3528392"/>
                <a:gridCol w="586408"/>
              </a:tblGrid>
              <a:tr h="370840">
                <a:tc gridSpan="2">
                  <a:txBody>
                    <a:bodyPr/>
                    <a:lstStyle/>
                    <a:p>
                      <a:pPr algn="ctr"/>
                      <a:r>
                        <a:rPr lang="lt-LT" dirty="0" smtClean="0">
                          <a:solidFill>
                            <a:schemeClr val="tx1"/>
                          </a:solidFill>
                        </a:rPr>
                        <a:t>Didžiausios vertės</a:t>
                      </a:r>
                      <a:endParaRPr lang="lt-LT" dirty="0">
                        <a:solidFill>
                          <a:schemeClr val="tx1"/>
                        </a:solidFill>
                      </a:endParaRPr>
                    </a:p>
                  </a:txBody>
                  <a:tcPr/>
                </a:tc>
                <a:tc hMerge="1">
                  <a:txBody>
                    <a:bodyPr/>
                    <a:lstStyle/>
                    <a:p>
                      <a:pPr algn="ctr"/>
                      <a:endParaRPr lang="lt-LT" dirty="0"/>
                    </a:p>
                  </a:txBody>
                  <a:tcPr/>
                </a:tc>
                <a:tc gridSpan="2">
                  <a:txBody>
                    <a:bodyPr/>
                    <a:lstStyle/>
                    <a:p>
                      <a:pPr algn="ctr"/>
                      <a:r>
                        <a:rPr lang="lt-LT" dirty="0" smtClean="0">
                          <a:solidFill>
                            <a:schemeClr val="tx1"/>
                          </a:solidFill>
                        </a:rPr>
                        <a:t>Žemiausios vertės</a:t>
                      </a:r>
                      <a:endParaRPr lang="lt-LT" dirty="0">
                        <a:solidFill>
                          <a:schemeClr val="tx1"/>
                        </a:solidFill>
                      </a:endParaRPr>
                    </a:p>
                  </a:txBody>
                  <a:tcPr/>
                </a:tc>
                <a:tc hMerge="1">
                  <a:txBody>
                    <a:bodyPr/>
                    <a:lstStyle/>
                    <a:p>
                      <a:pPr algn="ctr"/>
                      <a:endParaRPr lang="lt-LT" dirty="0"/>
                    </a:p>
                  </a:txBody>
                  <a:tcPr/>
                </a:tc>
              </a:tr>
              <a:tr h="370840">
                <a:tc>
                  <a:txBody>
                    <a:bodyPr/>
                    <a:lstStyle/>
                    <a:p>
                      <a:r>
                        <a:rPr lang="lt-LT" dirty="0" smtClean="0"/>
                        <a:t>Aš gerbiu kiekvieną</a:t>
                      </a:r>
                      <a:r>
                        <a:rPr lang="lt-LT" baseline="0" dirty="0" smtClean="0"/>
                        <a:t> mokinį.</a:t>
                      </a:r>
                      <a:endParaRPr lang="lt-LT" dirty="0"/>
                    </a:p>
                  </a:txBody>
                  <a:tcPr/>
                </a:tc>
                <a:tc>
                  <a:txBody>
                    <a:bodyPr/>
                    <a:lstStyle/>
                    <a:p>
                      <a:r>
                        <a:rPr lang="lt-LT" dirty="0" smtClean="0"/>
                        <a:t>3,7</a:t>
                      </a:r>
                      <a:endParaRPr lang="lt-LT" dirty="0"/>
                    </a:p>
                  </a:txBody>
                  <a:tcPr/>
                </a:tc>
                <a:tc>
                  <a:txBody>
                    <a:bodyPr/>
                    <a:lstStyle/>
                    <a:p>
                      <a:r>
                        <a:rPr lang="lt-LT" dirty="0" smtClean="0"/>
                        <a:t>Tėvai yra aktyvūs</a:t>
                      </a:r>
                      <a:r>
                        <a:rPr lang="lt-LT" baseline="0" dirty="0" smtClean="0"/>
                        <a:t> mokyklos gyvenimo dalyviai. </a:t>
                      </a:r>
                      <a:endParaRPr lang="lt-LT" dirty="0"/>
                    </a:p>
                  </a:txBody>
                  <a:tcPr/>
                </a:tc>
                <a:tc>
                  <a:txBody>
                    <a:bodyPr/>
                    <a:lstStyle/>
                    <a:p>
                      <a:r>
                        <a:rPr lang="lt-LT" dirty="0" smtClean="0"/>
                        <a:t>2,3</a:t>
                      </a:r>
                    </a:p>
                  </a:txBody>
                  <a:tcPr/>
                </a:tc>
              </a:tr>
              <a:tr h="370840">
                <a:tc>
                  <a:txBody>
                    <a:bodyPr/>
                    <a:lstStyle/>
                    <a:p>
                      <a:r>
                        <a:rPr lang="lt-LT" dirty="0" smtClean="0"/>
                        <a:t>Mokyklos aplinka skatina mokytis, nes yra estetiška ir jauki.</a:t>
                      </a:r>
                      <a:endParaRPr lang="lt-LT" dirty="0"/>
                    </a:p>
                  </a:txBody>
                  <a:tcPr/>
                </a:tc>
                <a:tc>
                  <a:txBody>
                    <a:bodyPr/>
                    <a:lstStyle/>
                    <a:p>
                      <a:r>
                        <a:rPr lang="lt-LT" dirty="0" smtClean="0"/>
                        <a:t>3,7</a:t>
                      </a:r>
                      <a:endParaRPr lang="lt-LT" dirty="0"/>
                    </a:p>
                  </a:txBody>
                  <a:tcPr/>
                </a:tc>
                <a:tc>
                  <a:txBody>
                    <a:bodyPr/>
                    <a:lstStyle/>
                    <a:p>
                      <a:r>
                        <a:rPr lang="lt-LT" dirty="0" smtClean="0"/>
                        <a:t>Mokiniai demonstruoja pagarbą kiekvienam. </a:t>
                      </a:r>
                      <a:endParaRPr lang="lt-LT" dirty="0"/>
                    </a:p>
                  </a:txBody>
                  <a:tcPr/>
                </a:tc>
                <a:tc>
                  <a:txBody>
                    <a:bodyPr/>
                    <a:lstStyle/>
                    <a:p>
                      <a:r>
                        <a:rPr lang="lt-LT" dirty="0" smtClean="0"/>
                        <a:t>2,6</a:t>
                      </a:r>
                    </a:p>
                  </a:txBody>
                  <a:tcPr/>
                </a:tc>
              </a:tr>
              <a:tr h="370840">
                <a:tc>
                  <a:txBody>
                    <a:bodyPr/>
                    <a:lstStyle/>
                    <a:p>
                      <a:r>
                        <a:rPr lang="lt-LT" dirty="0" smtClean="0"/>
                        <a:t>Mokyklos aplinka yra patogi, funkcionali</a:t>
                      </a:r>
                      <a:r>
                        <a:rPr lang="lt-LT" baseline="0" dirty="0" smtClean="0"/>
                        <a:t> ir palanki </a:t>
                      </a:r>
                      <a:r>
                        <a:rPr lang="lt-LT" baseline="0" dirty="0" err="1" smtClean="0"/>
                        <a:t>mokymui(si</a:t>
                      </a:r>
                      <a:r>
                        <a:rPr lang="lt-LT" baseline="0" dirty="0" smtClean="0"/>
                        <a:t>)</a:t>
                      </a:r>
                      <a:endParaRPr lang="lt-LT" dirty="0"/>
                    </a:p>
                  </a:txBody>
                  <a:tcPr/>
                </a:tc>
                <a:tc>
                  <a:txBody>
                    <a:bodyPr/>
                    <a:lstStyle/>
                    <a:p>
                      <a:r>
                        <a:rPr lang="lt-LT" dirty="0" smtClean="0"/>
                        <a:t>3,7</a:t>
                      </a:r>
                      <a:endParaRPr lang="lt-LT" dirty="0"/>
                    </a:p>
                  </a:txBody>
                  <a:tcPr/>
                </a:tc>
                <a:tc>
                  <a:txBody>
                    <a:bodyPr/>
                    <a:lstStyle/>
                    <a:p>
                      <a:r>
                        <a:rPr lang="lt-LT" dirty="0" smtClean="0"/>
                        <a:t>Kiekvienas mokinys yra atradęs</a:t>
                      </a:r>
                      <a:r>
                        <a:rPr lang="lt-LT" baseline="0" dirty="0" smtClean="0"/>
                        <a:t> sau tinkamos ir sėkmingos veiklos sritį. </a:t>
                      </a:r>
                      <a:endParaRPr lang="lt-LT" dirty="0"/>
                    </a:p>
                  </a:txBody>
                  <a:tcPr/>
                </a:tc>
                <a:tc>
                  <a:txBody>
                    <a:bodyPr/>
                    <a:lstStyle/>
                    <a:p>
                      <a:r>
                        <a:rPr lang="lt-LT" dirty="0" smtClean="0"/>
                        <a:t>2,6</a:t>
                      </a:r>
                      <a:endParaRPr lang="lt-LT" dirty="0"/>
                    </a:p>
                  </a:txBody>
                  <a:tcPr/>
                </a:tc>
              </a:tr>
              <a:tr h="370840">
                <a:tc>
                  <a:txBody>
                    <a:bodyPr/>
                    <a:lstStyle/>
                    <a:p>
                      <a:r>
                        <a:rPr lang="lt-LT" dirty="0" smtClean="0"/>
                        <a:t>Mokyklos patalpos dekoruojamos</a:t>
                      </a:r>
                      <a:r>
                        <a:rPr lang="lt-LT" baseline="0" dirty="0" smtClean="0"/>
                        <a:t> mokinių darbais. </a:t>
                      </a:r>
                      <a:endParaRPr lang="lt-LT" dirty="0"/>
                    </a:p>
                  </a:txBody>
                  <a:tcPr/>
                </a:tc>
                <a:tc>
                  <a:txBody>
                    <a:bodyPr/>
                    <a:lstStyle/>
                    <a:p>
                      <a:r>
                        <a:rPr lang="lt-LT" dirty="0" smtClean="0"/>
                        <a:t>3,7</a:t>
                      </a:r>
                      <a:endParaRPr lang="lt-LT" dirty="0"/>
                    </a:p>
                  </a:txBody>
                  <a:tcPr/>
                </a:tc>
                <a:tc>
                  <a:txBody>
                    <a:bodyPr/>
                    <a:lstStyle/>
                    <a:p>
                      <a:r>
                        <a:rPr lang="lt-LT" dirty="0" smtClean="0"/>
                        <a:t>Mokiniai nebijo</a:t>
                      </a:r>
                      <a:r>
                        <a:rPr lang="lt-LT" baseline="0" dirty="0" smtClean="0"/>
                        <a:t> mokymosi iššūkių. </a:t>
                      </a:r>
                      <a:endParaRPr lang="lt-LT" dirty="0"/>
                    </a:p>
                  </a:txBody>
                  <a:tcPr/>
                </a:tc>
                <a:tc>
                  <a:txBody>
                    <a:bodyPr/>
                    <a:lstStyle/>
                    <a:p>
                      <a:r>
                        <a:rPr lang="lt-LT" dirty="0" smtClean="0"/>
                        <a:t>2,7</a:t>
                      </a:r>
                    </a:p>
                  </a:txBody>
                  <a:tcPr/>
                </a:tc>
              </a:tr>
              <a:tr h="370840">
                <a:tc>
                  <a:txBody>
                    <a:bodyPr/>
                    <a:lstStyle/>
                    <a:p>
                      <a:r>
                        <a:rPr lang="lt-LT" dirty="0" smtClean="0"/>
                        <a:t>Aš siekiu kuo geriau atlikti savo darbą. </a:t>
                      </a:r>
                      <a:endParaRPr lang="lt-LT" dirty="0"/>
                    </a:p>
                  </a:txBody>
                  <a:tcPr/>
                </a:tc>
                <a:tc>
                  <a:txBody>
                    <a:bodyPr/>
                    <a:lstStyle/>
                    <a:p>
                      <a:r>
                        <a:rPr lang="lt-LT" dirty="0" smtClean="0"/>
                        <a:t>3,7</a:t>
                      </a:r>
                      <a:endParaRPr lang="lt-LT" dirty="0"/>
                    </a:p>
                  </a:txBody>
                  <a:tcPr/>
                </a:tc>
                <a:tc>
                  <a:txBody>
                    <a:bodyPr/>
                    <a:lstStyle/>
                    <a:p>
                      <a:r>
                        <a:rPr lang="lt-LT" dirty="0" smtClean="0"/>
                        <a:t>Mokiniai geba</a:t>
                      </a:r>
                      <a:r>
                        <a:rPr lang="lt-LT" baseline="0" dirty="0" smtClean="0"/>
                        <a:t> projektuoti savo tolesnį mokymąsi. </a:t>
                      </a:r>
                      <a:endParaRPr lang="lt-LT" dirty="0"/>
                    </a:p>
                  </a:txBody>
                  <a:tcPr/>
                </a:tc>
                <a:tc>
                  <a:txBody>
                    <a:bodyPr/>
                    <a:lstStyle/>
                    <a:p>
                      <a:r>
                        <a:rPr lang="lt-LT" dirty="0" smtClean="0"/>
                        <a:t>2,7</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Aš keliu aukštus reikalavimus sau. </a:t>
                      </a:r>
                    </a:p>
                  </a:txBody>
                  <a:tcPr/>
                </a:tc>
                <a:tc>
                  <a:txBody>
                    <a:bodyPr/>
                    <a:lstStyle/>
                    <a:p>
                      <a:r>
                        <a:rPr lang="lt-LT" dirty="0" smtClean="0"/>
                        <a:t>3,6</a:t>
                      </a:r>
                      <a:endParaRPr lang="lt-LT" dirty="0"/>
                    </a:p>
                  </a:txBody>
                  <a:tcPr/>
                </a:tc>
                <a:tc>
                  <a:txBody>
                    <a:bodyPr/>
                    <a:lstStyle/>
                    <a:p>
                      <a:endParaRPr lang="lt-LT" dirty="0"/>
                    </a:p>
                  </a:txBody>
                  <a:tcPr/>
                </a:tc>
                <a:tc>
                  <a:txBody>
                    <a:bodyPr/>
                    <a:lstStyle/>
                    <a:p>
                      <a:endParaRPr lang="lt-LT" dirty="0" smtClean="0"/>
                    </a:p>
                  </a:txBody>
                  <a:tcPr/>
                </a:tc>
              </a:tr>
            </a:tbl>
          </a:graphicData>
        </a:graphic>
      </p:graphicFrame>
    </p:spTree>
    <p:extLst>
      <p:ext uri="{BB962C8B-B14F-4D97-AF65-F5344CB8AC3E}">
        <p14:creationId xmlns:p14="http://schemas.microsoft.com/office/powerpoint/2010/main" val="4269564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Mokiniai</a:t>
            </a:r>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15002457"/>
              </p:ext>
            </p:extLst>
          </p:nvPr>
        </p:nvGraphicFramePr>
        <p:xfrm>
          <a:off x="467544" y="1268760"/>
          <a:ext cx="8229600" cy="5308600"/>
        </p:xfrm>
        <a:graphic>
          <a:graphicData uri="http://schemas.openxmlformats.org/drawingml/2006/table">
            <a:tbl>
              <a:tblPr firstRow="1" bandRow="1">
                <a:tableStyleId>{93296810-A885-4BE3-A3E7-6D5BEEA58F35}</a:tableStyleId>
              </a:tblPr>
              <a:tblGrid>
                <a:gridCol w="3466728"/>
                <a:gridCol w="648072"/>
                <a:gridCol w="3528392"/>
                <a:gridCol w="586408"/>
              </a:tblGrid>
              <a:tr h="370840">
                <a:tc gridSpan="2">
                  <a:txBody>
                    <a:bodyPr/>
                    <a:lstStyle/>
                    <a:p>
                      <a:pPr algn="ctr"/>
                      <a:r>
                        <a:rPr lang="lt-LT" dirty="0" smtClean="0">
                          <a:solidFill>
                            <a:schemeClr val="tx1"/>
                          </a:solidFill>
                        </a:rPr>
                        <a:t>Didžiausios vertės</a:t>
                      </a:r>
                      <a:endParaRPr lang="lt-LT" dirty="0">
                        <a:solidFill>
                          <a:schemeClr val="tx1"/>
                        </a:solidFill>
                      </a:endParaRPr>
                    </a:p>
                  </a:txBody>
                  <a:tcPr/>
                </a:tc>
                <a:tc hMerge="1">
                  <a:txBody>
                    <a:bodyPr/>
                    <a:lstStyle/>
                    <a:p>
                      <a:pPr algn="ctr"/>
                      <a:endParaRPr lang="lt-LT" dirty="0"/>
                    </a:p>
                  </a:txBody>
                  <a:tcPr/>
                </a:tc>
                <a:tc gridSpan="2">
                  <a:txBody>
                    <a:bodyPr/>
                    <a:lstStyle/>
                    <a:p>
                      <a:pPr algn="ctr"/>
                      <a:r>
                        <a:rPr lang="lt-LT" dirty="0" smtClean="0">
                          <a:solidFill>
                            <a:schemeClr val="tx1"/>
                          </a:solidFill>
                        </a:rPr>
                        <a:t>Žemiausios vertės</a:t>
                      </a:r>
                      <a:endParaRPr lang="lt-LT" dirty="0">
                        <a:solidFill>
                          <a:schemeClr val="tx1"/>
                        </a:solidFill>
                      </a:endParaRPr>
                    </a:p>
                  </a:txBody>
                  <a:tcPr/>
                </a:tc>
                <a:tc hMerge="1">
                  <a:txBody>
                    <a:bodyPr/>
                    <a:lstStyle/>
                    <a:p>
                      <a:pPr algn="ctr"/>
                      <a:endParaRPr lang="lt-LT" dirty="0"/>
                    </a:p>
                  </a:txBody>
                  <a:tcPr/>
                </a:tc>
              </a:tr>
              <a:tr h="370840">
                <a:tc>
                  <a:txBody>
                    <a:bodyPr/>
                    <a:lstStyle/>
                    <a:p>
                      <a:r>
                        <a:rPr lang="lt-LT" dirty="0" smtClean="0"/>
                        <a:t>Aš priimu kitus žmones</a:t>
                      </a:r>
                      <a:r>
                        <a:rPr lang="lt-LT" baseline="0" dirty="0" smtClean="0"/>
                        <a:t> tokius, kokie jie yra. </a:t>
                      </a:r>
                      <a:endParaRPr lang="lt-LT" dirty="0"/>
                    </a:p>
                  </a:txBody>
                  <a:tcPr/>
                </a:tc>
                <a:tc>
                  <a:txBody>
                    <a:bodyPr/>
                    <a:lstStyle/>
                    <a:p>
                      <a:r>
                        <a:rPr lang="lt-LT" dirty="0" smtClean="0"/>
                        <a:t>3,7</a:t>
                      </a:r>
                      <a:endParaRPr lang="lt-LT" dirty="0"/>
                    </a:p>
                  </a:txBody>
                  <a:tcPr/>
                </a:tc>
                <a:tc>
                  <a:txBody>
                    <a:bodyPr/>
                    <a:lstStyle/>
                    <a:p>
                      <a:r>
                        <a:rPr lang="lt-LT" dirty="0" smtClean="0"/>
                        <a:t>Mano mokyklos pasiekimai yra žinomi mieste (rajone, šalyje).</a:t>
                      </a:r>
                      <a:r>
                        <a:rPr lang="lt-LT" baseline="0" dirty="0" smtClean="0"/>
                        <a:t> </a:t>
                      </a:r>
                      <a:endParaRPr lang="lt-LT" dirty="0"/>
                    </a:p>
                  </a:txBody>
                  <a:tcPr/>
                </a:tc>
                <a:tc>
                  <a:txBody>
                    <a:bodyPr/>
                    <a:lstStyle/>
                    <a:p>
                      <a:r>
                        <a:rPr lang="lt-LT" dirty="0" smtClean="0"/>
                        <a:t>1,9</a:t>
                      </a:r>
                    </a:p>
                  </a:txBody>
                  <a:tcPr/>
                </a:tc>
              </a:tr>
              <a:tr h="370840">
                <a:tc>
                  <a:txBody>
                    <a:bodyPr/>
                    <a:lstStyle/>
                    <a:p>
                      <a:r>
                        <a:rPr lang="lt-LT" dirty="0" smtClean="0"/>
                        <a:t>Aš suprantu mokyklos tvarką ir jos laikausi.</a:t>
                      </a:r>
                      <a:endParaRPr lang="lt-LT" dirty="0"/>
                    </a:p>
                  </a:txBody>
                  <a:tcPr/>
                </a:tc>
                <a:tc>
                  <a:txBody>
                    <a:bodyPr/>
                    <a:lstStyle/>
                    <a:p>
                      <a:r>
                        <a:rPr lang="lt-LT" dirty="0" smtClean="0"/>
                        <a:t>3,5</a:t>
                      </a:r>
                      <a:endParaRPr lang="lt-LT" dirty="0"/>
                    </a:p>
                  </a:txBody>
                  <a:tcPr/>
                </a:tc>
                <a:tc>
                  <a:txBody>
                    <a:bodyPr/>
                    <a:lstStyle/>
                    <a:p>
                      <a:r>
                        <a:rPr lang="lt-LT" dirty="0" smtClean="0"/>
                        <a:t>Mokytojai skiria užduotis,</a:t>
                      </a:r>
                      <a:r>
                        <a:rPr lang="lt-LT" baseline="0" dirty="0" smtClean="0"/>
                        <a:t> susijusias su realiu gyvenimu ir patirtimi. </a:t>
                      </a:r>
                      <a:endParaRPr lang="lt-LT" dirty="0"/>
                    </a:p>
                  </a:txBody>
                  <a:tcPr/>
                </a:tc>
                <a:tc>
                  <a:txBody>
                    <a:bodyPr/>
                    <a:lstStyle/>
                    <a:p>
                      <a:r>
                        <a:rPr lang="lt-LT" dirty="0" smtClean="0"/>
                        <a:t>2,1</a:t>
                      </a:r>
                    </a:p>
                  </a:txBody>
                  <a:tcPr/>
                </a:tc>
              </a:tr>
              <a:tr h="370840">
                <a:tc>
                  <a:txBody>
                    <a:bodyPr/>
                    <a:lstStyle/>
                    <a:p>
                      <a:r>
                        <a:rPr lang="lt-LT" dirty="0" smtClean="0"/>
                        <a:t>Mokytojai mane</a:t>
                      </a:r>
                      <a:r>
                        <a:rPr lang="lt-LT" baseline="0" dirty="0" smtClean="0"/>
                        <a:t> įvertina įvairiais būdais: pažymiais , kaupiamaisiais įvertinimais, pagyrimais, komentarais raštu ar žodžiu. </a:t>
                      </a:r>
                      <a:endParaRPr lang="lt-LT" dirty="0"/>
                    </a:p>
                  </a:txBody>
                  <a:tcPr/>
                </a:tc>
                <a:tc>
                  <a:txBody>
                    <a:bodyPr/>
                    <a:lstStyle/>
                    <a:p>
                      <a:r>
                        <a:rPr lang="lt-LT" dirty="0" smtClean="0"/>
                        <a:t>3,5</a:t>
                      </a:r>
                      <a:endParaRPr lang="lt-LT" dirty="0"/>
                    </a:p>
                  </a:txBody>
                  <a:tcPr/>
                </a:tc>
                <a:tc>
                  <a:txBody>
                    <a:bodyPr/>
                    <a:lstStyle/>
                    <a:p>
                      <a:r>
                        <a:rPr lang="lt-LT" dirty="0" smtClean="0"/>
                        <a:t>Mokytojai mus moko spręsti realias problemas. </a:t>
                      </a:r>
                      <a:endParaRPr lang="lt-LT" dirty="0"/>
                    </a:p>
                  </a:txBody>
                  <a:tcPr/>
                </a:tc>
                <a:tc>
                  <a:txBody>
                    <a:bodyPr/>
                    <a:lstStyle/>
                    <a:p>
                      <a:r>
                        <a:rPr lang="lt-LT" dirty="0" smtClean="0"/>
                        <a:t>2,1</a:t>
                      </a:r>
                      <a:endParaRPr lang="lt-LT" dirty="0"/>
                    </a:p>
                  </a:txBody>
                  <a:tcPr/>
                </a:tc>
              </a:tr>
              <a:tr h="370840">
                <a:tc>
                  <a:txBody>
                    <a:bodyPr/>
                    <a:lstStyle/>
                    <a:p>
                      <a:r>
                        <a:rPr lang="lt-LT" dirty="0" smtClean="0"/>
                        <a:t>Per pamokas</a:t>
                      </a:r>
                      <a:r>
                        <a:rPr lang="lt-LT" baseline="0" dirty="0" smtClean="0"/>
                        <a:t> mes mokomės įvairiai: visi kartu, grupelėse, po vieną. </a:t>
                      </a:r>
                      <a:endParaRPr lang="lt-LT" dirty="0"/>
                    </a:p>
                  </a:txBody>
                  <a:tcPr/>
                </a:tc>
                <a:tc>
                  <a:txBody>
                    <a:bodyPr/>
                    <a:lstStyle/>
                    <a:p>
                      <a:r>
                        <a:rPr lang="lt-LT" dirty="0" smtClean="0"/>
                        <a:t>3,4</a:t>
                      </a:r>
                      <a:endParaRPr lang="lt-LT" dirty="0"/>
                    </a:p>
                  </a:txBody>
                  <a:tcPr/>
                </a:tc>
                <a:tc>
                  <a:txBody>
                    <a:bodyPr/>
                    <a:lstStyle/>
                    <a:p>
                      <a:r>
                        <a:rPr lang="lt-LT" dirty="0" smtClean="0"/>
                        <a:t>Aš žinau, kokia</a:t>
                      </a:r>
                      <a:r>
                        <a:rPr lang="lt-LT" baseline="0" dirty="0" smtClean="0"/>
                        <a:t> yra mokyklos ateities svajonė (vizija). </a:t>
                      </a:r>
                      <a:endParaRPr lang="lt-LT" dirty="0"/>
                    </a:p>
                  </a:txBody>
                  <a:tcPr/>
                </a:tc>
                <a:tc>
                  <a:txBody>
                    <a:bodyPr/>
                    <a:lstStyle/>
                    <a:p>
                      <a:r>
                        <a:rPr lang="lt-LT" dirty="0" smtClean="0"/>
                        <a:t>2,1</a:t>
                      </a:r>
                    </a:p>
                  </a:txBody>
                  <a:tcPr/>
                </a:tc>
              </a:tr>
              <a:tr h="370840">
                <a:tc>
                  <a:txBody>
                    <a:bodyPr/>
                    <a:lstStyle/>
                    <a:p>
                      <a:r>
                        <a:rPr lang="lt-LT" dirty="0" smtClean="0"/>
                        <a:t>Mokyklos</a:t>
                      </a:r>
                      <a:r>
                        <a:rPr lang="lt-LT" baseline="0" dirty="0" smtClean="0"/>
                        <a:t> (klasės) erdves puošia mokinių darbai. </a:t>
                      </a:r>
                      <a:endParaRPr lang="lt-LT" dirty="0"/>
                    </a:p>
                  </a:txBody>
                  <a:tcPr/>
                </a:tc>
                <a:tc>
                  <a:txBody>
                    <a:bodyPr/>
                    <a:lstStyle/>
                    <a:p>
                      <a:r>
                        <a:rPr lang="lt-LT" dirty="0" smtClean="0"/>
                        <a:t>3,4</a:t>
                      </a:r>
                      <a:endParaRPr lang="lt-LT" dirty="0"/>
                    </a:p>
                  </a:txBody>
                  <a:tcPr/>
                </a:tc>
                <a:tc>
                  <a:txBody>
                    <a:bodyPr/>
                    <a:lstStyle/>
                    <a:p>
                      <a:r>
                        <a:rPr lang="lt-LT" dirty="0" smtClean="0"/>
                        <a:t>Mes mokykloje kalbame apie tai, kokia mūsų mokykla galėtų (turėtų) būti ateityje.</a:t>
                      </a:r>
                      <a:endParaRPr lang="lt-LT" dirty="0"/>
                    </a:p>
                  </a:txBody>
                  <a:tcPr/>
                </a:tc>
                <a:tc>
                  <a:txBody>
                    <a:bodyPr/>
                    <a:lstStyle/>
                    <a:p>
                      <a:r>
                        <a:rPr lang="lt-LT" dirty="0" smtClean="0"/>
                        <a:t>2,2</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dirty="0" smtClean="0"/>
                    </a:p>
                  </a:txBody>
                  <a:tcPr/>
                </a:tc>
                <a:tc>
                  <a:txBody>
                    <a:bodyPr/>
                    <a:lstStyle/>
                    <a:p>
                      <a:endParaRPr lang="lt-LT" dirty="0"/>
                    </a:p>
                  </a:txBody>
                  <a:tcPr/>
                </a:tc>
                <a:tc>
                  <a:txBody>
                    <a:bodyPr/>
                    <a:lstStyle/>
                    <a:p>
                      <a:r>
                        <a:rPr lang="lt-LT" dirty="0" smtClean="0"/>
                        <a:t>Aš išsakau savo idėjas, pasiūlymus dėl mokyklos gyvenimo gerinimo.</a:t>
                      </a:r>
                      <a:endParaRPr lang="lt-LT" dirty="0"/>
                    </a:p>
                  </a:txBody>
                  <a:tcPr/>
                </a:tc>
                <a:tc>
                  <a:txBody>
                    <a:bodyPr/>
                    <a:lstStyle/>
                    <a:p>
                      <a:r>
                        <a:rPr lang="lt-LT" dirty="0" smtClean="0"/>
                        <a:t>2,2</a:t>
                      </a:r>
                    </a:p>
                  </a:txBody>
                  <a:tcPr/>
                </a:tc>
              </a:tr>
            </a:tbl>
          </a:graphicData>
        </a:graphic>
      </p:graphicFrame>
    </p:spTree>
    <p:extLst>
      <p:ext uri="{BB962C8B-B14F-4D97-AF65-F5344CB8AC3E}">
        <p14:creationId xmlns:p14="http://schemas.microsoft.com/office/powerpoint/2010/main" val="2335693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0"/>
            <a:ext cx="8229600" cy="1143000"/>
          </a:xfrm>
        </p:spPr>
        <p:txBody>
          <a:bodyPr/>
          <a:lstStyle/>
          <a:p>
            <a:r>
              <a:rPr lang="lt-LT" dirty="0" smtClean="0"/>
              <a:t>Tėvai</a:t>
            </a:r>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001064340"/>
              </p:ext>
            </p:extLst>
          </p:nvPr>
        </p:nvGraphicFramePr>
        <p:xfrm>
          <a:off x="467544" y="908720"/>
          <a:ext cx="8229600" cy="5857240"/>
        </p:xfrm>
        <a:graphic>
          <a:graphicData uri="http://schemas.openxmlformats.org/drawingml/2006/table">
            <a:tbl>
              <a:tblPr firstRow="1" bandRow="1">
                <a:tableStyleId>{93296810-A885-4BE3-A3E7-6D5BEEA58F35}</a:tableStyleId>
              </a:tblPr>
              <a:tblGrid>
                <a:gridCol w="3168352"/>
                <a:gridCol w="576064"/>
                <a:gridCol w="3888432"/>
                <a:gridCol w="596752"/>
              </a:tblGrid>
              <a:tr h="370840">
                <a:tc gridSpan="2">
                  <a:txBody>
                    <a:bodyPr/>
                    <a:lstStyle/>
                    <a:p>
                      <a:pPr algn="ctr"/>
                      <a:r>
                        <a:rPr lang="lt-LT" dirty="0" smtClean="0">
                          <a:solidFill>
                            <a:schemeClr val="tx1"/>
                          </a:solidFill>
                        </a:rPr>
                        <a:t>Didžiausios vertės</a:t>
                      </a:r>
                      <a:endParaRPr lang="lt-LT" dirty="0">
                        <a:solidFill>
                          <a:schemeClr val="tx1"/>
                        </a:solidFill>
                      </a:endParaRPr>
                    </a:p>
                  </a:txBody>
                  <a:tcPr/>
                </a:tc>
                <a:tc hMerge="1">
                  <a:txBody>
                    <a:bodyPr/>
                    <a:lstStyle/>
                    <a:p>
                      <a:pPr algn="ctr"/>
                      <a:endParaRPr lang="lt-LT" dirty="0"/>
                    </a:p>
                  </a:txBody>
                  <a:tcPr/>
                </a:tc>
                <a:tc gridSpan="2">
                  <a:txBody>
                    <a:bodyPr/>
                    <a:lstStyle/>
                    <a:p>
                      <a:pPr algn="ctr"/>
                      <a:r>
                        <a:rPr lang="lt-LT" dirty="0" smtClean="0">
                          <a:solidFill>
                            <a:schemeClr val="tx1"/>
                          </a:solidFill>
                        </a:rPr>
                        <a:t>Žemiausios vertės</a:t>
                      </a:r>
                      <a:endParaRPr lang="lt-LT" dirty="0">
                        <a:solidFill>
                          <a:schemeClr val="tx1"/>
                        </a:solidFill>
                      </a:endParaRPr>
                    </a:p>
                  </a:txBody>
                  <a:tcPr/>
                </a:tc>
                <a:tc hMerge="1">
                  <a:txBody>
                    <a:bodyPr/>
                    <a:lstStyle/>
                    <a:p>
                      <a:pPr algn="ctr"/>
                      <a:endParaRPr lang="lt-LT" dirty="0"/>
                    </a:p>
                  </a:txBody>
                  <a:tcPr/>
                </a:tc>
              </a:tr>
              <a:tr h="370840">
                <a:tc>
                  <a:txBody>
                    <a:bodyPr/>
                    <a:lstStyle/>
                    <a:p>
                      <a:r>
                        <a:rPr lang="lt-LT" dirty="0" smtClean="0"/>
                        <a:t>Aš žinau, kas mano vaikui</a:t>
                      </a:r>
                      <a:r>
                        <a:rPr lang="lt-LT" baseline="0" dirty="0" smtClean="0"/>
                        <a:t> sekasi.</a:t>
                      </a:r>
                      <a:endParaRPr lang="lt-LT" dirty="0"/>
                    </a:p>
                  </a:txBody>
                  <a:tcPr/>
                </a:tc>
                <a:tc>
                  <a:txBody>
                    <a:bodyPr/>
                    <a:lstStyle/>
                    <a:p>
                      <a:r>
                        <a:rPr lang="lt-LT" dirty="0" smtClean="0"/>
                        <a:t>3,7</a:t>
                      </a:r>
                      <a:endParaRPr lang="lt-LT"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Mano vaikas su dalykų mokytojais vyksta mokytis į muziejus, gamtą, kitas įstaigas ir pan. </a:t>
                      </a:r>
                    </a:p>
                  </a:txBody>
                  <a:tcPr/>
                </a:tc>
                <a:tc>
                  <a:txBody>
                    <a:bodyPr/>
                    <a:lstStyle/>
                    <a:p>
                      <a:r>
                        <a:rPr lang="lt-LT" dirty="0" smtClean="0"/>
                        <a:t>2,3</a:t>
                      </a:r>
                      <a:endParaRPr lang="lt-LT" dirty="0" smtClean="0"/>
                    </a:p>
                  </a:txBody>
                  <a:tcPr/>
                </a:tc>
              </a:tr>
              <a:tr h="370840">
                <a:tc>
                  <a:txBody>
                    <a:bodyPr/>
                    <a:lstStyle/>
                    <a:p>
                      <a:r>
                        <a:rPr lang="lt-LT" dirty="0" smtClean="0"/>
                        <a:t>Mano vaikas pamokose laikosi susitarimų dėl drausmės ir tvarkos. </a:t>
                      </a:r>
                      <a:endParaRPr lang="lt-LT" dirty="0"/>
                    </a:p>
                  </a:txBody>
                  <a:tcPr/>
                </a:tc>
                <a:tc>
                  <a:txBody>
                    <a:bodyPr/>
                    <a:lstStyle/>
                    <a:p>
                      <a:r>
                        <a:rPr lang="lt-LT" dirty="0" smtClean="0"/>
                        <a:t>3,7</a:t>
                      </a:r>
                      <a:endParaRPr lang="lt-LT"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Mano vaiko</a:t>
                      </a:r>
                      <a:r>
                        <a:rPr lang="lt-LT" baseline="0" dirty="0" smtClean="0"/>
                        <a:t> mokyklos pasiekimai yra žinomi mieste, rajone, šalyje. </a:t>
                      </a:r>
                      <a:endParaRPr lang="lt-LT" dirty="0" smtClean="0"/>
                    </a:p>
                  </a:txBody>
                  <a:tcPr/>
                </a:tc>
                <a:tc>
                  <a:txBody>
                    <a:bodyPr/>
                    <a:lstStyle/>
                    <a:p>
                      <a:r>
                        <a:rPr lang="lt-LT" dirty="0" smtClean="0"/>
                        <a:t>2,3</a:t>
                      </a:r>
                      <a:endParaRPr lang="lt-LT" dirty="0" smtClean="0"/>
                    </a:p>
                  </a:txBody>
                  <a:tcPr/>
                </a:tc>
              </a:tr>
              <a:tr h="370840">
                <a:tc>
                  <a:txBody>
                    <a:bodyPr/>
                    <a:lstStyle/>
                    <a:p>
                      <a:r>
                        <a:rPr lang="lt-LT" dirty="0" smtClean="0"/>
                        <a:t>Mano vaikas laikosi mokyklos taisyklių. </a:t>
                      </a:r>
                      <a:endParaRPr lang="lt-LT" dirty="0"/>
                    </a:p>
                  </a:txBody>
                  <a:tcPr/>
                </a:tc>
                <a:tc>
                  <a:txBody>
                    <a:bodyPr/>
                    <a:lstStyle/>
                    <a:p>
                      <a:r>
                        <a:rPr lang="lt-LT" dirty="0" smtClean="0"/>
                        <a:t>3,7</a:t>
                      </a:r>
                      <a:endParaRPr lang="lt-LT" dirty="0"/>
                    </a:p>
                  </a:txBody>
                  <a:tcPr/>
                </a:tc>
                <a:tc>
                  <a:txBody>
                    <a:bodyPr/>
                    <a:lstStyle/>
                    <a:p>
                      <a:r>
                        <a:rPr lang="lt-LT" dirty="0" smtClean="0"/>
                        <a:t>Mes mokykloje kalbame apie tai, kokia mūsų mokykla galėtų (turėtų) būti. </a:t>
                      </a:r>
                      <a:endParaRPr lang="lt-LT" dirty="0"/>
                    </a:p>
                  </a:txBody>
                  <a:tcPr/>
                </a:tc>
                <a:tc>
                  <a:txBody>
                    <a:bodyPr/>
                    <a:lstStyle/>
                    <a:p>
                      <a:r>
                        <a:rPr lang="lt-LT" dirty="0" smtClean="0"/>
                        <a:t>2,4</a:t>
                      </a:r>
                      <a:endParaRPr lang="lt-LT" dirty="0"/>
                    </a:p>
                  </a:txBody>
                  <a:tcPr/>
                </a:tc>
              </a:tr>
              <a:tr h="370840">
                <a:tc>
                  <a:txBody>
                    <a:bodyPr/>
                    <a:lstStyle/>
                    <a:p>
                      <a:r>
                        <a:rPr lang="lt-LT" dirty="0" smtClean="0"/>
                        <a:t>Mokytojai vaikus vertina įvairiais būdais: pažymiais,</a:t>
                      </a:r>
                      <a:r>
                        <a:rPr lang="lt-LT" baseline="0" dirty="0" smtClean="0"/>
                        <a:t> kaupiamaisiais balais, pagyrimais, komentarais raštu ar žodžiu. </a:t>
                      </a:r>
                      <a:endParaRPr lang="lt-LT" dirty="0"/>
                    </a:p>
                  </a:txBody>
                  <a:tcPr/>
                </a:tc>
                <a:tc>
                  <a:txBody>
                    <a:bodyPr/>
                    <a:lstStyle/>
                    <a:p>
                      <a:r>
                        <a:rPr lang="lt-LT" dirty="0" smtClean="0"/>
                        <a:t>3,7</a:t>
                      </a:r>
                      <a:endParaRPr lang="lt-LT" dirty="0"/>
                    </a:p>
                  </a:txBody>
                  <a:tcPr/>
                </a:tc>
                <a:tc>
                  <a:txBody>
                    <a:bodyPr/>
                    <a:lstStyle/>
                    <a:p>
                      <a:r>
                        <a:rPr lang="lt-LT" dirty="0" smtClean="0"/>
                        <a:t>Aš aktyviai dalyvauju</a:t>
                      </a:r>
                      <a:r>
                        <a:rPr lang="lt-LT" baseline="0" dirty="0" smtClean="0"/>
                        <a:t> mokyklos renginiuose, bendruose susitikimuose su mokytojais, pamokose. </a:t>
                      </a:r>
                      <a:endParaRPr lang="lt-LT" dirty="0"/>
                    </a:p>
                  </a:txBody>
                  <a:tcPr/>
                </a:tc>
                <a:tc>
                  <a:txBody>
                    <a:bodyPr/>
                    <a:lstStyle/>
                    <a:p>
                      <a:r>
                        <a:rPr lang="lt-LT" dirty="0" smtClean="0"/>
                        <a:t>2,4</a:t>
                      </a:r>
                      <a:endParaRPr lang="lt-LT" dirty="0"/>
                    </a:p>
                  </a:txBody>
                  <a:tcPr/>
                </a:tc>
              </a:tr>
              <a:tr h="370840">
                <a:tc>
                  <a:txBody>
                    <a:bodyPr/>
                    <a:lstStyle/>
                    <a:p>
                      <a:r>
                        <a:rPr lang="lt-LT" dirty="0" smtClean="0"/>
                        <a:t>Mokydamasis mano vaikas naudojasi</a:t>
                      </a:r>
                      <a:r>
                        <a:rPr lang="lt-LT" baseline="0" dirty="0" smtClean="0"/>
                        <a:t> įvairia įranga ir priemonėmis. </a:t>
                      </a:r>
                      <a:endParaRPr lang="lt-LT" dirty="0"/>
                    </a:p>
                  </a:txBody>
                  <a:tcPr/>
                </a:tc>
                <a:tc>
                  <a:txBody>
                    <a:bodyPr/>
                    <a:lstStyle/>
                    <a:p>
                      <a:r>
                        <a:rPr lang="lt-LT" dirty="0" smtClean="0"/>
                        <a:t>3,6</a:t>
                      </a:r>
                      <a:endParaRPr lang="lt-LT"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Mano vaikas mokosi ne tik klasėje, bet ir kitose aplinkose</a:t>
                      </a:r>
                      <a:r>
                        <a:rPr lang="lt-LT" baseline="0" dirty="0" smtClean="0"/>
                        <a:t> (pvz., mokyklos bibliotekoje, lauke, gamtoje).</a:t>
                      </a:r>
                      <a:endParaRPr lang="lt-LT"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2,5</a:t>
                      </a:r>
                    </a:p>
                    <a:p>
                      <a:endParaRPr lang="lt-LT"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lt-LT" dirty="0" smtClean="0"/>
                    </a:p>
                  </a:txBody>
                  <a:tcPr/>
                </a:tc>
                <a:tc>
                  <a:txBody>
                    <a:bodyPr/>
                    <a:lstStyle/>
                    <a:p>
                      <a:endParaRPr lang="lt-LT"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t-LT" dirty="0" smtClean="0"/>
                        <a:t>Tėvai įtraukiami</a:t>
                      </a:r>
                      <a:r>
                        <a:rPr lang="lt-LT" baseline="0" dirty="0" smtClean="0"/>
                        <a:t> kuriant mokyklos erdves. </a:t>
                      </a:r>
                      <a:endParaRPr lang="lt-LT" dirty="0" smtClean="0"/>
                    </a:p>
                  </a:txBody>
                  <a:tcPr/>
                </a:tc>
                <a:tc>
                  <a:txBody>
                    <a:bodyPr/>
                    <a:lstStyle/>
                    <a:p>
                      <a:r>
                        <a:rPr lang="lt-LT" dirty="0" smtClean="0"/>
                        <a:t>2,5</a:t>
                      </a:r>
                    </a:p>
                  </a:txBody>
                  <a:tcPr/>
                </a:tc>
              </a:tr>
            </a:tbl>
          </a:graphicData>
        </a:graphic>
      </p:graphicFrame>
    </p:spTree>
    <p:extLst>
      <p:ext uri="{BB962C8B-B14F-4D97-AF65-F5344CB8AC3E}">
        <p14:creationId xmlns:p14="http://schemas.microsoft.com/office/powerpoint/2010/main" val="2335693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smtClean="0"/>
              <a:t>Išvados</a:t>
            </a:r>
            <a:endParaRPr lang="lt-LT" dirty="0"/>
          </a:p>
        </p:txBody>
      </p:sp>
      <p:sp>
        <p:nvSpPr>
          <p:cNvPr id="3" name="Turinio vietos rezervavimo ženklas 2"/>
          <p:cNvSpPr>
            <a:spLocks noGrp="1"/>
          </p:cNvSpPr>
          <p:nvPr>
            <p:ph idx="1"/>
          </p:nvPr>
        </p:nvSpPr>
        <p:spPr/>
        <p:txBody>
          <a:bodyPr>
            <a:normAutofit fontScale="92500" lnSpcReduction="20000"/>
          </a:bodyPr>
          <a:lstStyle/>
          <a:p>
            <a:pPr marL="0" indent="0">
              <a:buNone/>
            </a:pPr>
            <a:r>
              <a:rPr lang="lt-LT" dirty="0" smtClean="0"/>
              <a:t>	Mokiniai suvokia savo asmenybės unikalumą, žino savo gebėjimus ir polinkius, moka įvertinti kompetencijas. Jie supranta žinių ir mokymosi vertę, turi tolesnio mokymosi siekių ir planų (ne visi mokytojai su tuo sutinka). Mokiniams rūpi jų aplinkos, bendruomenės, šalies gerovė, tačiau ne visi žino, kokia mokyklos ateitis, ne visada išsako savo idėjas, pasiūlymus dėl mokyklos gyvenimo gerinimo. Tėvai gerai vertina savo vaikų mokymąsi, tačiau kai kurie patys nesijaučia įtraukiami į mokyklos gyvenimą. </a:t>
            </a:r>
            <a:endParaRPr lang="lt-LT" dirty="0"/>
          </a:p>
        </p:txBody>
      </p:sp>
    </p:spTree>
    <p:extLst>
      <p:ext uri="{BB962C8B-B14F-4D97-AF65-F5344CB8AC3E}">
        <p14:creationId xmlns:p14="http://schemas.microsoft.com/office/powerpoint/2010/main" val="2177743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Giluminiam įsivertinimui bus pasirinktas toks rodiklis:</a:t>
            </a:r>
            <a:endParaRPr lang="lt-LT" dirty="0"/>
          </a:p>
        </p:txBody>
      </p:sp>
      <p:sp>
        <p:nvSpPr>
          <p:cNvPr id="3" name="Turinio vietos rezervavimo ženklas 2"/>
          <p:cNvSpPr>
            <a:spLocks noGrp="1"/>
          </p:cNvSpPr>
          <p:nvPr>
            <p:ph idx="1"/>
          </p:nvPr>
        </p:nvSpPr>
        <p:spPr/>
        <p:txBody>
          <a:bodyPr/>
          <a:lstStyle/>
          <a:p>
            <a:pPr marL="0" indent="0">
              <a:buNone/>
            </a:pPr>
            <a:r>
              <a:rPr lang="lt-LT" dirty="0" smtClean="0"/>
              <a:t>Sritis. 1. Rezultatai.</a:t>
            </a:r>
          </a:p>
          <a:p>
            <a:pPr marL="0" indent="0">
              <a:buNone/>
            </a:pPr>
            <a:r>
              <a:rPr lang="lt-LT" dirty="0" smtClean="0"/>
              <a:t>Tema. 1.1. Asmenybės branda.</a:t>
            </a:r>
          </a:p>
          <a:p>
            <a:pPr marL="0" indent="0">
              <a:buNone/>
            </a:pPr>
            <a:r>
              <a:rPr lang="lt-LT" dirty="0" smtClean="0"/>
              <a:t>Rodiklis 1.1.1. Asmenybės tapsmas. </a:t>
            </a:r>
            <a:endParaRPr lang="lt-LT" dirty="0"/>
          </a:p>
        </p:txBody>
      </p:sp>
    </p:spTree>
    <p:extLst>
      <p:ext uri="{BB962C8B-B14F-4D97-AF65-F5344CB8AC3E}">
        <p14:creationId xmlns:p14="http://schemas.microsoft.com/office/powerpoint/2010/main" val="2308443978"/>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TotalTime>
  <Words>424</Words>
  <Application>Microsoft Office PowerPoint</Application>
  <PresentationFormat>Demonstracija ekrane (4:3)</PresentationFormat>
  <Paragraphs>82</Paragraphs>
  <Slides>6</Slides>
  <Notes>0</Notes>
  <HiddenSlides>0</HiddenSlides>
  <MMClips>0</MMClips>
  <ScaleCrop>false</ScaleCrop>
  <HeadingPairs>
    <vt:vector size="4" baseType="variant">
      <vt:variant>
        <vt:lpstr>Tema</vt:lpstr>
      </vt:variant>
      <vt:variant>
        <vt:i4>1</vt:i4>
      </vt:variant>
      <vt:variant>
        <vt:lpstr>Skaidrių pavadinimai</vt:lpstr>
      </vt:variant>
      <vt:variant>
        <vt:i4>6</vt:i4>
      </vt:variant>
    </vt:vector>
  </HeadingPairs>
  <TitlesOfParts>
    <vt:vector size="7" baseType="lpstr">
      <vt:lpstr>Office tema</vt:lpstr>
      <vt:lpstr>Bendrojo ugdymo mokyklų įsivertinimo ir pažangos anketa</vt:lpstr>
      <vt:lpstr>Mokytojai</vt:lpstr>
      <vt:lpstr>Mokiniai</vt:lpstr>
      <vt:lpstr>Tėvai</vt:lpstr>
      <vt:lpstr>Išvados</vt:lpstr>
      <vt:lpstr>Giluminiam įsivertinimui bus pasirinktas toks rodiklis: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Bendrojo ugdymo mokyklų įsivertinimo ir pažangos anketa</dc:title>
  <dc:creator>Lietuviu_102</dc:creator>
  <cp:lastModifiedBy>Lietuviu_102</cp:lastModifiedBy>
  <cp:revision>11</cp:revision>
  <cp:lastPrinted>2022-02-01T12:20:49Z</cp:lastPrinted>
  <dcterms:created xsi:type="dcterms:W3CDTF">2022-01-31T13:12:23Z</dcterms:created>
  <dcterms:modified xsi:type="dcterms:W3CDTF">2022-02-01T12:26:48Z</dcterms:modified>
</cp:coreProperties>
</file>