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0" r:id="rId7"/>
  </p:sldIdLst>
  <p:sldSz cx="9144000" cy="6858000" type="screen4x3"/>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Vidutinis stilius 2 – paryškinima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Vidutinis stilius 2 – paryškinima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068"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ax="1280" units="cm"/>
          <inkml:channel name="Y" type="integer" max="800" units="cm"/>
        </inkml:traceFormat>
        <inkml:channelProperties>
          <inkml:channelProperty channel="X" name="resolution" value="28.31858" units="1/cm"/>
          <inkml:channelProperty channel="Y" name="resolution" value="28.36879" units="1/cm"/>
        </inkml:channelProperties>
      </inkml:inkSource>
      <inkml:timestamp xml:id="ts0" timeString="2022-02-01T11:47:10.414"/>
    </inkml:context>
    <inkml:brush xml:id="br0">
      <inkml:brushProperty name="width" value="0.06667" units="cm"/>
      <inkml:brushProperty name="height" value="0.06667" units="cm"/>
      <inkml:brushProperty name="fitToCurve" value="1"/>
    </inkml:brush>
  </inkml:definitions>
  <inkml:traceGroup>
    <inkml:annotationXML>
      <emma:emma xmlns:emma="http://www.w3.org/2003/04/emma" version="1.0">
        <emma:interpretation id="{D4A540FC-8C67-401E-B8FC-D529B47787E4}" emma:medium="tactile" emma:mode="ink">
          <msink:context xmlns:msink="http://schemas.microsoft.com/ink/2010/main" type="writingRegion" rotatedBoundingBox="11684,4898 11699,4898 11699,4913 11684,4913"/>
        </emma:interpretation>
      </emma:emma>
    </inkml:annotationXML>
    <inkml:traceGroup>
      <inkml:annotationXML>
        <emma:emma xmlns:emma="http://www.w3.org/2003/04/emma" version="1.0">
          <emma:interpretation id="{6AE3FAEB-D0DC-4728-9BB5-395AD70B1879}" emma:medium="tactile" emma:mode="ink">
            <msink:context xmlns:msink="http://schemas.microsoft.com/ink/2010/main" type="paragraph" rotatedBoundingBox="11684,4898 11699,4898 11699,4913 11684,4913" alignmentLevel="1"/>
          </emma:interpretation>
        </emma:emma>
      </inkml:annotationXML>
      <inkml:traceGroup>
        <inkml:annotationXML>
          <emma:emma xmlns:emma="http://www.w3.org/2003/04/emma" version="1.0">
            <emma:interpretation id="{200E97EB-AFE6-414E-A156-1A6E99DAD1EC}" emma:medium="tactile" emma:mode="ink">
              <msink:context xmlns:msink="http://schemas.microsoft.com/ink/2010/main" type="line" rotatedBoundingBox="11684,4898 11699,4898 11699,4913 11684,4913"/>
            </emma:interpretation>
          </emma:emma>
        </inkml:annotationXML>
        <inkml:traceGroup>
          <inkml:annotationXML>
            <emma:emma xmlns:emma="http://www.w3.org/2003/04/emma" version="1.0">
              <emma:interpretation id="{49766978-1549-44C2-AC75-FAF3831A117A}" emma:medium="tactile" emma:mode="ink">
                <msink:context xmlns:msink="http://schemas.microsoft.com/ink/2010/main" type="inkWord" rotatedBoundingBox="11684,4898 11699,4898 11699,4913 11684,4913"/>
              </emma:interpretation>
            </emma:emma>
          </inkml:annotationXML>
          <inkml:trace contextRef="#ctx0" brushRef="#br0">0 0</inkml:trace>
        </inkml:traceGroup>
      </inkml:traceGroup>
    </inkml:traceGroup>
  </inkml:traceGroup>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Antraštė 1"/>
          <p:cNvSpPr>
            <a:spLocks noGrp="1"/>
          </p:cNvSpPr>
          <p:nvPr>
            <p:ph type="ctrTitle"/>
          </p:nvPr>
        </p:nvSpPr>
        <p:spPr>
          <a:xfrm>
            <a:off x="685800" y="2130425"/>
            <a:ext cx="7772400" cy="1470025"/>
          </a:xfrm>
        </p:spPr>
        <p:txBody>
          <a:bodyPr/>
          <a:lstStyle/>
          <a:p>
            <a:r>
              <a:rPr lang="lt-LT" smtClean="0"/>
              <a:t>Spustelėję redag. ruoš. pavad. stilių</a:t>
            </a:r>
            <a:endParaRPr lang="lt-LT"/>
          </a:p>
        </p:txBody>
      </p:sp>
      <p:sp>
        <p:nvSpPr>
          <p:cNvPr id="3" name="Antrinis pavadinima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lt-LT" smtClean="0"/>
              <a:t>Spustelėję redag. ruoš. paantrš. stilių</a:t>
            </a:r>
            <a:endParaRPr lang="lt-LT"/>
          </a:p>
        </p:txBody>
      </p:sp>
      <p:sp>
        <p:nvSpPr>
          <p:cNvPr id="4" name="Datos vietos rezervavimo ženklas 3"/>
          <p:cNvSpPr>
            <a:spLocks noGrp="1"/>
          </p:cNvSpPr>
          <p:nvPr>
            <p:ph type="dt" sz="half" idx="10"/>
          </p:nvPr>
        </p:nvSpPr>
        <p:spPr/>
        <p:txBody>
          <a:bodyPr/>
          <a:lstStyle/>
          <a:p>
            <a:fld id="{004E7286-C0C6-4ECD-A1E2-9B11257D97A0}" type="datetimeFigureOut">
              <a:rPr lang="lt-LT" smtClean="0"/>
              <a:t>2022.02.01</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70854946-711E-4A6B-894E-7E7ABFB2FE3A}" type="slidenum">
              <a:rPr lang="lt-LT" smtClean="0"/>
              <a:t>‹#›</a:t>
            </a:fld>
            <a:endParaRPr lang="lt-LT"/>
          </a:p>
        </p:txBody>
      </p:sp>
    </p:spTree>
    <p:extLst>
      <p:ext uri="{BB962C8B-B14F-4D97-AF65-F5344CB8AC3E}">
        <p14:creationId xmlns:p14="http://schemas.microsoft.com/office/powerpoint/2010/main" val="592850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smtClean="0"/>
              <a:t>Spustelėję redag. ruoš. pavad. stilių</a:t>
            </a:r>
            <a:endParaRPr lang="lt-LT"/>
          </a:p>
        </p:txBody>
      </p:sp>
      <p:sp>
        <p:nvSpPr>
          <p:cNvPr id="3" name="Vertikalaus teksto vietos rezervavimo ženklas 2"/>
          <p:cNvSpPr>
            <a:spLocks noGrp="1"/>
          </p:cNvSpPr>
          <p:nvPr>
            <p:ph type="body" orient="vert" idx="1"/>
          </p:nvPr>
        </p:nvSpPr>
        <p:spPr/>
        <p:txBody>
          <a:bodyPr vert="eaVert"/>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Datos vietos rezervavimo ženklas 3"/>
          <p:cNvSpPr>
            <a:spLocks noGrp="1"/>
          </p:cNvSpPr>
          <p:nvPr>
            <p:ph type="dt" sz="half" idx="10"/>
          </p:nvPr>
        </p:nvSpPr>
        <p:spPr/>
        <p:txBody>
          <a:bodyPr/>
          <a:lstStyle/>
          <a:p>
            <a:fld id="{004E7286-C0C6-4ECD-A1E2-9B11257D97A0}" type="datetimeFigureOut">
              <a:rPr lang="lt-LT" smtClean="0"/>
              <a:t>2022.02.01</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70854946-711E-4A6B-894E-7E7ABFB2FE3A}" type="slidenum">
              <a:rPr lang="lt-LT" smtClean="0"/>
              <a:t>‹#›</a:t>
            </a:fld>
            <a:endParaRPr lang="lt-LT"/>
          </a:p>
        </p:txBody>
      </p:sp>
    </p:spTree>
    <p:extLst>
      <p:ext uri="{BB962C8B-B14F-4D97-AF65-F5344CB8AC3E}">
        <p14:creationId xmlns:p14="http://schemas.microsoft.com/office/powerpoint/2010/main" val="38847454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kalus pavadinimas 1"/>
          <p:cNvSpPr>
            <a:spLocks noGrp="1"/>
          </p:cNvSpPr>
          <p:nvPr>
            <p:ph type="title" orient="vert"/>
          </p:nvPr>
        </p:nvSpPr>
        <p:spPr>
          <a:xfrm>
            <a:off x="6629400" y="274638"/>
            <a:ext cx="2057400" cy="5851525"/>
          </a:xfrm>
        </p:spPr>
        <p:txBody>
          <a:bodyPr vert="eaVert"/>
          <a:lstStyle/>
          <a:p>
            <a:r>
              <a:rPr lang="lt-LT" smtClean="0"/>
              <a:t>Spustelėję redag. ruoš. pavad. stilių</a:t>
            </a:r>
            <a:endParaRPr lang="lt-LT"/>
          </a:p>
        </p:txBody>
      </p:sp>
      <p:sp>
        <p:nvSpPr>
          <p:cNvPr id="3" name="Vertikalaus teksto vietos rezervavimo ženklas 2"/>
          <p:cNvSpPr>
            <a:spLocks noGrp="1"/>
          </p:cNvSpPr>
          <p:nvPr>
            <p:ph type="body" orient="vert" idx="1"/>
          </p:nvPr>
        </p:nvSpPr>
        <p:spPr>
          <a:xfrm>
            <a:off x="457200" y="274638"/>
            <a:ext cx="6019800" cy="5851525"/>
          </a:xfrm>
        </p:spPr>
        <p:txBody>
          <a:bodyPr vert="eaVert"/>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Datos vietos rezervavimo ženklas 3"/>
          <p:cNvSpPr>
            <a:spLocks noGrp="1"/>
          </p:cNvSpPr>
          <p:nvPr>
            <p:ph type="dt" sz="half" idx="10"/>
          </p:nvPr>
        </p:nvSpPr>
        <p:spPr/>
        <p:txBody>
          <a:bodyPr/>
          <a:lstStyle/>
          <a:p>
            <a:fld id="{004E7286-C0C6-4ECD-A1E2-9B11257D97A0}" type="datetimeFigureOut">
              <a:rPr lang="lt-LT" smtClean="0"/>
              <a:t>2022.02.01</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70854946-711E-4A6B-894E-7E7ABFB2FE3A}" type="slidenum">
              <a:rPr lang="lt-LT" smtClean="0"/>
              <a:t>‹#›</a:t>
            </a:fld>
            <a:endParaRPr lang="lt-LT"/>
          </a:p>
        </p:txBody>
      </p:sp>
    </p:spTree>
    <p:extLst>
      <p:ext uri="{BB962C8B-B14F-4D97-AF65-F5344CB8AC3E}">
        <p14:creationId xmlns:p14="http://schemas.microsoft.com/office/powerpoint/2010/main" val="856868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smtClean="0"/>
              <a:t>Spustelėję redag. ruoš. pavad. stilių</a:t>
            </a:r>
            <a:endParaRPr lang="lt-LT"/>
          </a:p>
        </p:txBody>
      </p:sp>
      <p:sp>
        <p:nvSpPr>
          <p:cNvPr id="3" name="Turinio vietos rezervavimo ženklas 2"/>
          <p:cNvSpPr>
            <a:spLocks noGrp="1"/>
          </p:cNvSpPr>
          <p:nvPr>
            <p:ph idx="1"/>
          </p:nvPr>
        </p:nvSpPr>
        <p:spPr/>
        <p:txBody>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Datos vietos rezervavimo ženklas 3"/>
          <p:cNvSpPr>
            <a:spLocks noGrp="1"/>
          </p:cNvSpPr>
          <p:nvPr>
            <p:ph type="dt" sz="half" idx="10"/>
          </p:nvPr>
        </p:nvSpPr>
        <p:spPr/>
        <p:txBody>
          <a:bodyPr/>
          <a:lstStyle/>
          <a:p>
            <a:fld id="{004E7286-C0C6-4ECD-A1E2-9B11257D97A0}" type="datetimeFigureOut">
              <a:rPr lang="lt-LT" smtClean="0"/>
              <a:t>2022.02.01</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70854946-711E-4A6B-894E-7E7ABFB2FE3A}" type="slidenum">
              <a:rPr lang="lt-LT" smtClean="0"/>
              <a:t>‹#›</a:t>
            </a:fld>
            <a:endParaRPr lang="lt-LT"/>
          </a:p>
        </p:txBody>
      </p:sp>
    </p:spTree>
    <p:extLst>
      <p:ext uri="{BB962C8B-B14F-4D97-AF65-F5344CB8AC3E}">
        <p14:creationId xmlns:p14="http://schemas.microsoft.com/office/powerpoint/2010/main" val="4620949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Antraštė 1"/>
          <p:cNvSpPr>
            <a:spLocks noGrp="1"/>
          </p:cNvSpPr>
          <p:nvPr>
            <p:ph type="title"/>
          </p:nvPr>
        </p:nvSpPr>
        <p:spPr>
          <a:xfrm>
            <a:off x="722313" y="4406900"/>
            <a:ext cx="7772400" cy="1362075"/>
          </a:xfrm>
        </p:spPr>
        <p:txBody>
          <a:bodyPr anchor="t"/>
          <a:lstStyle>
            <a:lvl1pPr algn="l">
              <a:defRPr sz="4000" b="1" cap="all"/>
            </a:lvl1pPr>
          </a:lstStyle>
          <a:p>
            <a:r>
              <a:rPr lang="lt-LT" smtClean="0"/>
              <a:t>Spustelėję redag. ruoš. pavad. stilių</a:t>
            </a:r>
            <a:endParaRPr lang="lt-LT"/>
          </a:p>
        </p:txBody>
      </p:sp>
      <p:sp>
        <p:nvSpPr>
          <p:cNvPr id="3" name="Teksto vietos rezervavimo ženklas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Spustelėję redag. ruoš. teksto stilių</a:t>
            </a:r>
          </a:p>
        </p:txBody>
      </p:sp>
      <p:sp>
        <p:nvSpPr>
          <p:cNvPr id="4" name="Datos vietos rezervavimo ženklas 3"/>
          <p:cNvSpPr>
            <a:spLocks noGrp="1"/>
          </p:cNvSpPr>
          <p:nvPr>
            <p:ph type="dt" sz="half" idx="10"/>
          </p:nvPr>
        </p:nvSpPr>
        <p:spPr/>
        <p:txBody>
          <a:bodyPr/>
          <a:lstStyle/>
          <a:p>
            <a:fld id="{004E7286-C0C6-4ECD-A1E2-9B11257D97A0}" type="datetimeFigureOut">
              <a:rPr lang="lt-LT" smtClean="0"/>
              <a:t>2022.02.01</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70854946-711E-4A6B-894E-7E7ABFB2FE3A}" type="slidenum">
              <a:rPr lang="lt-LT" smtClean="0"/>
              <a:t>‹#›</a:t>
            </a:fld>
            <a:endParaRPr lang="lt-LT"/>
          </a:p>
        </p:txBody>
      </p:sp>
    </p:spTree>
    <p:extLst>
      <p:ext uri="{BB962C8B-B14F-4D97-AF65-F5344CB8AC3E}">
        <p14:creationId xmlns:p14="http://schemas.microsoft.com/office/powerpoint/2010/main" val="2157673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smtClean="0"/>
              <a:t>Spustelėję redag. ruoš. pavad. stilių</a:t>
            </a:r>
            <a:endParaRPr lang="lt-LT"/>
          </a:p>
        </p:txBody>
      </p:sp>
      <p:sp>
        <p:nvSpPr>
          <p:cNvPr id="3" name="Turinio vietos rezervavimo ženklas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Turinio vietos rezervavimo ženklas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5" name="Datos vietos rezervavimo ženklas 4"/>
          <p:cNvSpPr>
            <a:spLocks noGrp="1"/>
          </p:cNvSpPr>
          <p:nvPr>
            <p:ph type="dt" sz="half" idx="10"/>
          </p:nvPr>
        </p:nvSpPr>
        <p:spPr/>
        <p:txBody>
          <a:bodyPr/>
          <a:lstStyle/>
          <a:p>
            <a:fld id="{004E7286-C0C6-4ECD-A1E2-9B11257D97A0}" type="datetimeFigureOut">
              <a:rPr lang="lt-LT" smtClean="0"/>
              <a:t>2022.02.01</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70854946-711E-4A6B-894E-7E7ABFB2FE3A}" type="slidenum">
              <a:rPr lang="lt-LT" smtClean="0"/>
              <a:t>‹#›</a:t>
            </a:fld>
            <a:endParaRPr lang="lt-LT"/>
          </a:p>
        </p:txBody>
      </p:sp>
    </p:spTree>
    <p:extLst>
      <p:ext uri="{BB962C8B-B14F-4D97-AF65-F5344CB8AC3E}">
        <p14:creationId xmlns:p14="http://schemas.microsoft.com/office/powerpoint/2010/main" val="31494984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lvl1pPr>
              <a:defRPr/>
            </a:lvl1pPr>
          </a:lstStyle>
          <a:p>
            <a:r>
              <a:rPr lang="lt-LT" smtClean="0"/>
              <a:t>Spustelėję redag. ruoš. pavad. stilių</a:t>
            </a:r>
            <a:endParaRPr lang="lt-LT"/>
          </a:p>
        </p:txBody>
      </p:sp>
      <p:sp>
        <p:nvSpPr>
          <p:cNvPr id="3" name="Teksto vietos rezervavimo ženklas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Spustelėję redag. ruoš. teksto stilių</a:t>
            </a:r>
          </a:p>
        </p:txBody>
      </p:sp>
      <p:sp>
        <p:nvSpPr>
          <p:cNvPr id="4" name="Turinio vietos rezervavimo ženklas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5" name="Teksto vietos rezervavimo ženklas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Spustelėję redag. ruoš. teksto stilių</a:t>
            </a:r>
          </a:p>
        </p:txBody>
      </p:sp>
      <p:sp>
        <p:nvSpPr>
          <p:cNvPr id="6" name="Turinio vietos rezervavimo ženklas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7" name="Datos vietos rezervavimo ženklas 6"/>
          <p:cNvSpPr>
            <a:spLocks noGrp="1"/>
          </p:cNvSpPr>
          <p:nvPr>
            <p:ph type="dt" sz="half" idx="10"/>
          </p:nvPr>
        </p:nvSpPr>
        <p:spPr/>
        <p:txBody>
          <a:bodyPr/>
          <a:lstStyle/>
          <a:p>
            <a:fld id="{004E7286-C0C6-4ECD-A1E2-9B11257D97A0}" type="datetimeFigureOut">
              <a:rPr lang="lt-LT" smtClean="0"/>
              <a:t>2022.02.01</a:t>
            </a:fld>
            <a:endParaRPr lang="lt-LT"/>
          </a:p>
        </p:txBody>
      </p:sp>
      <p:sp>
        <p:nvSpPr>
          <p:cNvPr id="8" name="Poraštės vietos rezervavimo ženklas 7"/>
          <p:cNvSpPr>
            <a:spLocks noGrp="1"/>
          </p:cNvSpPr>
          <p:nvPr>
            <p:ph type="ftr" sz="quarter" idx="11"/>
          </p:nvPr>
        </p:nvSpPr>
        <p:spPr/>
        <p:txBody>
          <a:bodyPr/>
          <a:lstStyle/>
          <a:p>
            <a:endParaRPr lang="lt-LT"/>
          </a:p>
        </p:txBody>
      </p:sp>
      <p:sp>
        <p:nvSpPr>
          <p:cNvPr id="9" name="Skaidrės numerio vietos rezervavimo ženklas 8"/>
          <p:cNvSpPr>
            <a:spLocks noGrp="1"/>
          </p:cNvSpPr>
          <p:nvPr>
            <p:ph type="sldNum" sz="quarter" idx="12"/>
          </p:nvPr>
        </p:nvSpPr>
        <p:spPr/>
        <p:txBody>
          <a:bodyPr/>
          <a:lstStyle/>
          <a:p>
            <a:fld id="{70854946-711E-4A6B-894E-7E7ABFB2FE3A}" type="slidenum">
              <a:rPr lang="lt-LT" smtClean="0"/>
              <a:t>‹#›</a:t>
            </a:fld>
            <a:endParaRPr lang="lt-LT"/>
          </a:p>
        </p:txBody>
      </p:sp>
    </p:spTree>
    <p:extLst>
      <p:ext uri="{BB962C8B-B14F-4D97-AF65-F5344CB8AC3E}">
        <p14:creationId xmlns:p14="http://schemas.microsoft.com/office/powerpoint/2010/main" val="5161638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smtClean="0"/>
              <a:t>Spustelėję redag. ruoš. pavad. stilių</a:t>
            </a:r>
            <a:endParaRPr lang="lt-LT"/>
          </a:p>
        </p:txBody>
      </p:sp>
      <p:sp>
        <p:nvSpPr>
          <p:cNvPr id="3" name="Datos vietos rezervavimo ženklas 2"/>
          <p:cNvSpPr>
            <a:spLocks noGrp="1"/>
          </p:cNvSpPr>
          <p:nvPr>
            <p:ph type="dt" sz="half" idx="10"/>
          </p:nvPr>
        </p:nvSpPr>
        <p:spPr/>
        <p:txBody>
          <a:bodyPr/>
          <a:lstStyle/>
          <a:p>
            <a:fld id="{004E7286-C0C6-4ECD-A1E2-9B11257D97A0}" type="datetimeFigureOut">
              <a:rPr lang="lt-LT" smtClean="0"/>
              <a:t>2022.02.01</a:t>
            </a:fld>
            <a:endParaRPr lang="lt-LT"/>
          </a:p>
        </p:txBody>
      </p:sp>
      <p:sp>
        <p:nvSpPr>
          <p:cNvPr id="4" name="Poraštės vietos rezervavimo ženklas 3"/>
          <p:cNvSpPr>
            <a:spLocks noGrp="1"/>
          </p:cNvSpPr>
          <p:nvPr>
            <p:ph type="ftr" sz="quarter" idx="11"/>
          </p:nvPr>
        </p:nvSpPr>
        <p:spPr/>
        <p:txBody>
          <a:bodyPr/>
          <a:lstStyle/>
          <a:p>
            <a:endParaRPr lang="lt-LT"/>
          </a:p>
        </p:txBody>
      </p:sp>
      <p:sp>
        <p:nvSpPr>
          <p:cNvPr id="5" name="Skaidrės numerio vietos rezervavimo ženklas 4"/>
          <p:cNvSpPr>
            <a:spLocks noGrp="1"/>
          </p:cNvSpPr>
          <p:nvPr>
            <p:ph type="sldNum" sz="quarter" idx="12"/>
          </p:nvPr>
        </p:nvSpPr>
        <p:spPr/>
        <p:txBody>
          <a:bodyPr/>
          <a:lstStyle/>
          <a:p>
            <a:fld id="{70854946-711E-4A6B-894E-7E7ABFB2FE3A}" type="slidenum">
              <a:rPr lang="lt-LT" smtClean="0"/>
              <a:t>‹#›</a:t>
            </a:fld>
            <a:endParaRPr lang="lt-LT"/>
          </a:p>
        </p:txBody>
      </p:sp>
    </p:spTree>
    <p:extLst>
      <p:ext uri="{BB962C8B-B14F-4D97-AF65-F5344CB8AC3E}">
        <p14:creationId xmlns:p14="http://schemas.microsoft.com/office/powerpoint/2010/main" val="3289644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os vietos rezervavimo ženklas 1"/>
          <p:cNvSpPr>
            <a:spLocks noGrp="1"/>
          </p:cNvSpPr>
          <p:nvPr>
            <p:ph type="dt" sz="half" idx="10"/>
          </p:nvPr>
        </p:nvSpPr>
        <p:spPr/>
        <p:txBody>
          <a:bodyPr/>
          <a:lstStyle/>
          <a:p>
            <a:fld id="{004E7286-C0C6-4ECD-A1E2-9B11257D97A0}" type="datetimeFigureOut">
              <a:rPr lang="lt-LT" smtClean="0"/>
              <a:t>2022.02.01</a:t>
            </a:fld>
            <a:endParaRPr lang="lt-LT"/>
          </a:p>
        </p:txBody>
      </p:sp>
      <p:sp>
        <p:nvSpPr>
          <p:cNvPr id="3" name="Poraštės vietos rezervavimo ženklas 2"/>
          <p:cNvSpPr>
            <a:spLocks noGrp="1"/>
          </p:cNvSpPr>
          <p:nvPr>
            <p:ph type="ftr" sz="quarter" idx="11"/>
          </p:nvPr>
        </p:nvSpPr>
        <p:spPr/>
        <p:txBody>
          <a:bodyPr/>
          <a:lstStyle/>
          <a:p>
            <a:endParaRPr lang="lt-LT"/>
          </a:p>
        </p:txBody>
      </p:sp>
      <p:sp>
        <p:nvSpPr>
          <p:cNvPr id="4" name="Skaidrės numerio vietos rezervavimo ženklas 3"/>
          <p:cNvSpPr>
            <a:spLocks noGrp="1"/>
          </p:cNvSpPr>
          <p:nvPr>
            <p:ph type="sldNum" sz="quarter" idx="12"/>
          </p:nvPr>
        </p:nvSpPr>
        <p:spPr/>
        <p:txBody>
          <a:bodyPr/>
          <a:lstStyle/>
          <a:p>
            <a:fld id="{70854946-711E-4A6B-894E-7E7ABFB2FE3A}" type="slidenum">
              <a:rPr lang="lt-LT" smtClean="0"/>
              <a:t>‹#›</a:t>
            </a:fld>
            <a:endParaRPr lang="lt-LT"/>
          </a:p>
        </p:txBody>
      </p:sp>
    </p:spTree>
    <p:extLst>
      <p:ext uri="{BB962C8B-B14F-4D97-AF65-F5344CB8AC3E}">
        <p14:creationId xmlns:p14="http://schemas.microsoft.com/office/powerpoint/2010/main" val="29595154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Antraštė 1"/>
          <p:cNvSpPr>
            <a:spLocks noGrp="1"/>
          </p:cNvSpPr>
          <p:nvPr>
            <p:ph type="title"/>
          </p:nvPr>
        </p:nvSpPr>
        <p:spPr>
          <a:xfrm>
            <a:off x="457200" y="273050"/>
            <a:ext cx="3008313" cy="1162050"/>
          </a:xfrm>
        </p:spPr>
        <p:txBody>
          <a:bodyPr anchor="b"/>
          <a:lstStyle>
            <a:lvl1pPr algn="l">
              <a:defRPr sz="2000" b="1"/>
            </a:lvl1pPr>
          </a:lstStyle>
          <a:p>
            <a:r>
              <a:rPr lang="lt-LT" smtClean="0"/>
              <a:t>Spustelėję redag. ruoš. pavad. stilių</a:t>
            </a:r>
            <a:endParaRPr lang="lt-LT"/>
          </a:p>
        </p:txBody>
      </p:sp>
      <p:sp>
        <p:nvSpPr>
          <p:cNvPr id="3" name="Turinio vietos rezervavimo ženklas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Teksto vietos rezervavimo ženklas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smtClean="0"/>
              <a:t>Spustelėję redag. ruoš. teksto stilių</a:t>
            </a:r>
          </a:p>
        </p:txBody>
      </p:sp>
      <p:sp>
        <p:nvSpPr>
          <p:cNvPr id="5" name="Datos vietos rezervavimo ženklas 4"/>
          <p:cNvSpPr>
            <a:spLocks noGrp="1"/>
          </p:cNvSpPr>
          <p:nvPr>
            <p:ph type="dt" sz="half" idx="10"/>
          </p:nvPr>
        </p:nvSpPr>
        <p:spPr/>
        <p:txBody>
          <a:bodyPr/>
          <a:lstStyle/>
          <a:p>
            <a:fld id="{004E7286-C0C6-4ECD-A1E2-9B11257D97A0}" type="datetimeFigureOut">
              <a:rPr lang="lt-LT" smtClean="0"/>
              <a:t>2022.02.01</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70854946-711E-4A6B-894E-7E7ABFB2FE3A}" type="slidenum">
              <a:rPr lang="lt-LT" smtClean="0"/>
              <a:t>‹#›</a:t>
            </a:fld>
            <a:endParaRPr lang="lt-LT"/>
          </a:p>
        </p:txBody>
      </p:sp>
    </p:spTree>
    <p:extLst>
      <p:ext uri="{BB962C8B-B14F-4D97-AF65-F5344CB8AC3E}">
        <p14:creationId xmlns:p14="http://schemas.microsoft.com/office/powerpoint/2010/main" val="4269488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Antraštė 1"/>
          <p:cNvSpPr>
            <a:spLocks noGrp="1"/>
          </p:cNvSpPr>
          <p:nvPr>
            <p:ph type="title"/>
          </p:nvPr>
        </p:nvSpPr>
        <p:spPr>
          <a:xfrm>
            <a:off x="1792288" y="4800600"/>
            <a:ext cx="5486400" cy="566738"/>
          </a:xfrm>
        </p:spPr>
        <p:txBody>
          <a:bodyPr anchor="b"/>
          <a:lstStyle>
            <a:lvl1pPr algn="l">
              <a:defRPr sz="2000" b="1"/>
            </a:lvl1pPr>
          </a:lstStyle>
          <a:p>
            <a:r>
              <a:rPr lang="lt-LT" smtClean="0"/>
              <a:t>Spustelėję redag. ruoš. pavad. stilių</a:t>
            </a:r>
            <a:endParaRPr lang="lt-LT"/>
          </a:p>
        </p:txBody>
      </p:sp>
      <p:sp>
        <p:nvSpPr>
          <p:cNvPr id="3" name="Paveikslėlio vietos rezervavimo ženklas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t-LT"/>
          </a:p>
        </p:txBody>
      </p:sp>
      <p:sp>
        <p:nvSpPr>
          <p:cNvPr id="4" name="Teksto vietos rezervavimo ženklas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smtClean="0"/>
              <a:t>Spustelėję redag. ruoš. teksto stilių</a:t>
            </a:r>
          </a:p>
        </p:txBody>
      </p:sp>
      <p:sp>
        <p:nvSpPr>
          <p:cNvPr id="5" name="Datos vietos rezervavimo ženklas 4"/>
          <p:cNvSpPr>
            <a:spLocks noGrp="1"/>
          </p:cNvSpPr>
          <p:nvPr>
            <p:ph type="dt" sz="half" idx="10"/>
          </p:nvPr>
        </p:nvSpPr>
        <p:spPr/>
        <p:txBody>
          <a:bodyPr/>
          <a:lstStyle/>
          <a:p>
            <a:fld id="{004E7286-C0C6-4ECD-A1E2-9B11257D97A0}" type="datetimeFigureOut">
              <a:rPr lang="lt-LT" smtClean="0"/>
              <a:t>2022.02.01</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70854946-711E-4A6B-894E-7E7ABFB2FE3A}" type="slidenum">
              <a:rPr lang="lt-LT" smtClean="0"/>
              <a:t>‹#›</a:t>
            </a:fld>
            <a:endParaRPr lang="lt-LT"/>
          </a:p>
        </p:txBody>
      </p:sp>
    </p:spTree>
    <p:extLst>
      <p:ext uri="{BB962C8B-B14F-4D97-AF65-F5344CB8AC3E}">
        <p14:creationId xmlns:p14="http://schemas.microsoft.com/office/powerpoint/2010/main" val="38386537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avadinimo vietos rezervavimo ženkla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lt-LT" smtClean="0"/>
              <a:t>Spustelėję redag. ruoš. pavad. stilių</a:t>
            </a:r>
            <a:endParaRPr lang="lt-LT"/>
          </a:p>
        </p:txBody>
      </p:sp>
      <p:sp>
        <p:nvSpPr>
          <p:cNvPr id="3" name="Teksto vietos rezervavimo ženklas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Datos vietos rezervavimo ženklas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4E7286-C0C6-4ECD-A1E2-9B11257D97A0}" type="datetimeFigureOut">
              <a:rPr lang="lt-LT" smtClean="0"/>
              <a:t>2022.02.01</a:t>
            </a:fld>
            <a:endParaRPr lang="lt-LT"/>
          </a:p>
        </p:txBody>
      </p:sp>
      <p:sp>
        <p:nvSpPr>
          <p:cNvPr id="5" name="Poraštės vietos rezervavimo ženklas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t-LT"/>
          </a:p>
        </p:txBody>
      </p:sp>
      <p:sp>
        <p:nvSpPr>
          <p:cNvPr id="6" name="Skaidrės numerio vietos rezervavimo ženklas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854946-711E-4A6B-894E-7E7ABFB2FE3A}" type="slidenum">
              <a:rPr lang="lt-LT" smtClean="0"/>
              <a:t>‹#›</a:t>
            </a:fld>
            <a:endParaRPr lang="lt-LT"/>
          </a:p>
        </p:txBody>
      </p:sp>
    </p:spTree>
    <p:extLst>
      <p:ext uri="{BB962C8B-B14F-4D97-AF65-F5344CB8AC3E}">
        <p14:creationId xmlns:p14="http://schemas.microsoft.com/office/powerpoint/2010/main" val="14426686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customXml" Target="../ink/ink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ctrTitle"/>
          </p:nvPr>
        </p:nvSpPr>
        <p:spPr>
          <a:xfrm>
            <a:off x="611560" y="908720"/>
            <a:ext cx="7772400" cy="1470025"/>
          </a:xfrm>
        </p:spPr>
        <p:txBody>
          <a:bodyPr/>
          <a:lstStyle/>
          <a:p>
            <a:r>
              <a:rPr lang="lt-LT" dirty="0" smtClean="0"/>
              <a:t>Bendrojo ugdymo mokyklų įsivertinimo ir pažangos anketa</a:t>
            </a:r>
            <a:endParaRPr lang="lt-LT" dirty="0"/>
          </a:p>
        </p:txBody>
      </p:sp>
      <mc:AlternateContent xmlns:mc="http://schemas.openxmlformats.org/markup-compatibility/2006">
        <mc:Choice xmlns:p14="http://schemas.microsoft.com/office/powerpoint/2010/main" Requires="p14">
          <p:contentPart p14:bwMode="auto" r:id="rId2">
            <p14:nvContentPartPr>
              <p14:cNvPr id="4" name="Rankraštį 3"/>
              <p14:cNvContentPartPr/>
              <p14:nvPr/>
            </p14:nvContentPartPr>
            <p14:xfrm>
              <a:off x="4206291" y="1763331"/>
              <a:ext cx="360" cy="360"/>
            </p14:xfrm>
          </p:contentPart>
        </mc:Choice>
        <mc:Fallback>
          <p:pic>
            <p:nvPicPr>
              <p:cNvPr id="4" name="Rankraštį 3"/>
              <p:cNvPicPr/>
              <p:nvPr/>
            </p:nvPicPr>
            <p:blipFill>
              <a:blip r:embed="rId3"/>
              <a:stretch>
                <a:fillRect/>
              </a:stretch>
            </p:blipFill>
            <p:spPr>
              <a:xfrm>
                <a:off x="4194411" y="1751451"/>
                <a:ext cx="24120" cy="24120"/>
              </a:xfrm>
              <a:prstGeom prst="rect">
                <a:avLst/>
              </a:prstGeom>
            </p:spPr>
          </p:pic>
        </mc:Fallback>
      </mc:AlternateContent>
    </p:spTree>
    <p:extLst>
      <p:ext uri="{BB962C8B-B14F-4D97-AF65-F5344CB8AC3E}">
        <p14:creationId xmlns:p14="http://schemas.microsoft.com/office/powerpoint/2010/main" val="17526959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dirty="0" smtClean="0"/>
              <a:t>Mokytojai</a:t>
            </a:r>
            <a:endParaRPr lang="lt-LT" dirty="0"/>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3074225139"/>
              </p:ext>
            </p:extLst>
          </p:nvPr>
        </p:nvGraphicFramePr>
        <p:xfrm>
          <a:off x="395536" y="1268760"/>
          <a:ext cx="8229600" cy="3942080"/>
        </p:xfrm>
        <a:graphic>
          <a:graphicData uri="http://schemas.openxmlformats.org/drawingml/2006/table">
            <a:tbl>
              <a:tblPr firstRow="1" bandRow="1">
                <a:tableStyleId>{93296810-A885-4BE3-A3E7-6D5BEEA58F35}</a:tableStyleId>
              </a:tblPr>
              <a:tblGrid>
                <a:gridCol w="3466728"/>
                <a:gridCol w="648072"/>
                <a:gridCol w="3528392"/>
                <a:gridCol w="586408"/>
              </a:tblGrid>
              <a:tr h="370840">
                <a:tc gridSpan="2">
                  <a:txBody>
                    <a:bodyPr/>
                    <a:lstStyle/>
                    <a:p>
                      <a:pPr algn="ctr"/>
                      <a:r>
                        <a:rPr lang="lt-LT" dirty="0" smtClean="0">
                          <a:solidFill>
                            <a:schemeClr val="tx1"/>
                          </a:solidFill>
                        </a:rPr>
                        <a:t>Didžiausios vertės</a:t>
                      </a:r>
                      <a:endParaRPr lang="lt-LT" dirty="0">
                        <a:solidFill>
                          <a:schemeClr val="tx1"/>
                        </a:solidFill>
                      </a:endParaRPr>
                    </a:p>
                  </a:txBody>
                  <a:tcPr/>
                </a:tc>
                <a:tc hMerge="1">
                  <a:txBody>
                    <a:bodyPr/>
                    <a:lstStyle/>
                    <a:p>
                      <a:pPr algn="ctr"/>
                      <a:endParaRPr lang="lt-LT" dirty="0"/>
                    </a:p>
                  </a:txBody>
                  <a:tcPr/>
                </a:tc>
                <a:tc gridSpan="2">
                  <a:txBody>
                    <a:bodyPr/>
                    <a:lstStyle/>
                    <a:p>
                      <a:pPr algn="ctr"/>
                      <a:r>
                        <a:rPr lang="lt-LT" dirty="0" smtClean="0">
                          <a:solidFill>
                            <a:schemeClr val="tx1"/>
                          </a:solidFill>
                        </a:rPr>
                        <a:t>Žemiausios vertės</a:t>
                      </a:r>
                      <a:endParaRPr lang="lt-LT" dirty="0">
                        <a:solidFill>
                          <a:schemeClr val="tx1"/>
                        </a:solidFill>
                      </a:endParaRPr>
                    </a:p>
                  </a:txBody>
                  <a:tcPr/>
                </a:tc>
                <a:tc hMerge="1">
                  <a:txBody>
                    <a:bodyPr/>
                    <a:lstStyle/>
                    <a:p>
                      <a:pPr algn="ctr"/>
                      <a:endParaRPr lang="lt-LT" dirty="0"/>
                    </a:p>
                  </a:txBody>
                  <a:tcPr/>
                </a:tc>
              </a:tr>
              <a:tr h="370840">
                <a:tc>
                  <a:txBody>
                    <a:bodyPr/>
                    <a:lstStyle/>
                    <a:p>
                      <a:r>
                        <a:rPr lang="lt-LT" dirty="0" smtClean="0"/>
                        <a:t>Aš gerbiu kiekvieną</a:t>
                      </a:r>
                      <a:r>
                        <a:rPr lang="lt-LT" baseline="0" dirty="0" smtClean="0"/>
                        <a:t> mokinį.</a:t>
                      </a:r>
                      <a:endParaRPr lang="lt-LT" dirty="0"/>
                    </a:p>
                  </a:txBody>
                  <a:tcPr/>
                </a:tc>
                <a:tc>
                  <a:txBody>
                    <a:bodyPr/>
                    <a:lstStyle/>
                    <a:p>
                      <a:r>
                        <a:rPr lang="lt-LT" dirty="0" smtClean="0"/>
                        <a:t>3,7</a:t>
                      </a:r>
                      <a:endParaRPr lang="lt-LT" dirty="0"/>
                    </a:p>
                  </a:txBody>
                  <a:tcPr/>
                </a:tc>
                <a:tc>
                  <a:txBody>
                    <a:bodyPr/>
                    <a:lstStyle/>
                    <a:p>
                      <a:r>
                        <a:rPr lang="lt-LT" dirty="0" smtClean="0"/>
                        <a:t>Tėvai yra aktyvūs</a:t>
                      </a:r>
                      <a:r>
                        <a:rPr lang="lt-LT" baseline="0" dirty="0" smtClean="0"/>
                        <a:t> mokyklos gyvenimo dalyviai. </a:t>
                      </a:r>
                      <a:endParaRPr lang="lt-LT" dirty="0"/>
                    </a:p>
                  </a:txBody>
                  <a:tcPr/>
                </a:tc>
                <a:tc>
                  <a:txBody>
                    <a:bodyPr/>
                    <a:lstStyle/>
                    <a:p>
                      <a:r>
                        <a:rPr lang="lt-LT" dirty="0" smtClean="0"/>
                        <a:t>2,3</a:t>
                      </a:r>
                    </a:p>
                  </a:txBody>
                  <a:tcPr/>
                </a:tc>
              </a:tr>
              <a:tr h="370840">
                <a:tc>
                  <a:txBody>
                    <a:bodyPr/>
                    <a:lstStyle/>
                    <a:p>
                      <a:r>
                        <a:rPr lang="lt-LT" dirty="0" smtClean="0"/>
                        <a:t>Mokyklos aplinka skatina mokytis, nes yra estetiška ir jauki.</a:t>
                      </a:r>
                      <a:endParaRPr lang="lt-LT" dirty="0"/>
                    </a:p>
                  </a:txBody>
                  <a:tcPr/>
                </a:tc>
                <a:tc>
                  <a:txBody>
                    <a:bodyPr/>
                    <a:lstStyle/>
                    <a:p>
                      <a:r>
                        <a:rPr lang="lt-LT" dirty="0" smtClean="0"/>
                        <a:t>3,7</a:t>
                      </a:r>
                      <a:endParaRPr lang="lt-LT" dirty="0"/>
                    </a:p>
                  </a:txBody>
                  <a:tcPr/>
                </a:tc>
                <a:tc>
                  <a:txBody>
                    <a:bodyPr/>
                    <a:lstStyle/>
                    <a:p>
                      <a:r>
                        <a:rPr lang="lt-LT" dirty="0" smtClean="0"/>
                        <a:t>Mokiniai demonstruoja pagarbą kiekvienam. </a:t>
                      </a:r>
                      <a:endParaRPr lang="lt-LT" dirty="0"/>
                    </a:p>
                  </a:txBody>
                  <a:tcPr/>
                </a:tc>
                <a:tc>
                  <a:txBody>
                    <a:bodyPr/>
                    <a:lstStyle/>
                    <a:p>
                      <a:r>
                        <a:rPr lang="lt-LT" dirty="0" smtClean="0"/>
                        <a:t>2,6</a:t>
                      </a:r>
                    </a:p>
                  </a:txBody>
                  <a:tcPr/>
                </a:tc>
              </a:tr>
              <a:tr h="370840">
                <a:tc>
                  <a:txBody>
                    <a:bodyPr/>
                    <a:lstStyle/>
                    <a:p>
                      <a:r>
                        <a:rPr lang="lt-LT" dirty="0" smtClean="0"/>
                        <a:t>Mokyklos aplinka yra patogi, funkcionali</a:t>
                      </a:r>
                      <a:r>
                        <a:rPr lang="lt-LT" baseline="0" dirty="0" smtClean="0"/>
                        <a:t> ir palanki </a:t>
                      </a:r>
                      <a:r>
                        <a:rPr lang="lt-LT" baseline="0" dirty="0" err="1" smtClean="0"/>
                        <a:t>mokymui(si</a:t>
                      </a:r>
                      <a:r>
                        <a:rPr lang="lt-LT" baseline="0" dirty="0" smtClean="0"/>
                        <a:t>)</a:t>
                      </a:r>
                      <a:endParaRPr lang="lt-LT" dirty="0"/>
                    </a:p>
                  </a:txBody>
                  <a:tcPr/>
                </a:tc>
                <a:tc>
                  <a:txBody>
                    <a:bodyPr/>
                    <a:lstStyle/>
                    <a:p>
                      <a:r>
                        <a:rPr lang="lt-LT" dirty="0" smtClean="0"/>
                        <a:t>3,7</a:t>
                      </a:r>
                      <a:endParaRPr lang="lt-LT" dirty="0"/>
                    </a:p>
                  </a:txBody>
                  <a:tcPr/>
                </a:tc>
                <a:tc>
                  <a:txBody>
                    <a:bodyPr/>
                    <a:lstStyle/>
                    <a:p>
                      <a:r>
                        <a:rPr lang="lt-LT" dirty="0" smtClean="0"/>
                        <a:t>Kiekvienas mokinys yra atradęs</a:t>
                      </a:r>
                      <a:r>
                        <a:rPr lang="lt-LT" baseline="0" dirty="0" smtClean="0"/>
                        <a:t> sau tinkamos ir sėkmingos veiklos sritį. </a:t>
                      </a:r>
                      <a:endParaRPr lang="lt-LT" dirty="0"/>
                    </a:p>
                  </a:txBody>
                  <a:tcPr/>
                </a:tc>
                <a:tc>
                  <a:txBody>
                    <a:bodyPr/>
                    <a:lstStyle/>
                    <a:p>
                      <a:r>
                        <a:rPr lang="lt-LT" dirty="0" smtClean="0"/>
                        <a:t>2,6</a:t>
                      </a:r>
                      <a:endParaRPr lang="lt-LT" dirty="0"/>
                    </a:p>
                  </a:txBody>
                  <a:tcPr/>
                </a:tc>
              </a:tr>
              <a:tr h="370840">
                <a:tc>
                  <a:txBody>
                    <a:bodyPr/>
                    <a:lstStyle/>
                    <a:p>
                      <a:r>
                        <a:rPr lang="lt-LT" dirty="0" smtClean="0"/>
                        <a:t>Mokyklos patalpos dekoruojamos</a:t>
                      </a:r>
                      <a:r>
                        <a:rPr lang="lt-LT" baseline="0" dirty="0" smtClean="0"/>
                        <a:t> mokinių darbais. </a:t>
                      </a:r>
                      <a:endParaRPr lang="lt-LT" dirty="0"/>
                    </a:p>
                  </a:txBody>
                  <a:tcPr/>
                </a:tc>
                <a:tc>
                  <a:txBody>
                    <a:bodyPr/>
                    <a:lstStyle/>
                    <a:p>
                      <a:r>
                        <a:rPr lang="lt-LT" dirty="0" smtClean="0"/>
                        <a:t>3,7</a:t>
                      </a:r>
                      <a:endParaRPr lang="lt-LT" dirty="0"/>
                    </a:p>
                  </a:txBody>
                  <a:tcPr/>
                </a:tc>
                <a:tc>
                  <a:txBody>
                    <a:bodyPr/>
                    <a:lstStyle/>
                    <a:p>
                      <a:r>
                        <a:rPr lang="lt-LT" dirty="0" smtClean="0"/>
                        <a:t>Mokiniai nebijo</a:t>
                      </a:r>
                      <a:r>
                        <a:rPr lang="lt-LT" baseline="0" dirty="0" smtClean="0"/>
                        <a:t> mokymosi iššūkių. </a:t>
                      </a:r>
                      <a:endParaRPr lang="lt-LT" dirty="0"/>
                    </a:p>
                  </a:txBody>
                  <a:tcPr/>
                </a:tc>
                <a:tc>
                  <a:txBody>
                    <a:bodyPr/>
                    <a:lstStyle/>
                    <a:p>
                      <a:r>
                        <a:rPr lang="lt-LT" dirty="0" smtClean="0"/>
                        <a:t>2,7</a:t>
                      </a:r>
                    </a:p>
                  </a:txBody>
                  <a:tcPr/>
                </a:tc>
              </a:tr>
              <a:tr h="370840">
                <a:tc>
                  <a:txBody>
                    <a:bodyPr/>
                    <a:lstStyle/>
                    <a:p>
                      <a:r>
                        <a:rPr lang="lt-LT" dirty="0" smtClean="0"/>
                        <a:t>Aš siekiu kuo geriau atlikti savo darbą. </a:t>
                      </a:r>
                      <a:endParaRPr lang="lt-LT" dirty="0"/>
                    </a:p>
                  </a:txBody>
                  <a:tcPr/>
                </a:tc>
                <a:tc>
                  <a:txBody>
                    <a:bodyPr/>
                    <a:lstStyle/>
                    <a:p>
                      <a:r>
                        <a:rPr lang="lt-LT" dirty="0" smtClean="0"/>
                        <a:t>3,7</a:t>
                      </a:r>
                      <a:endParaRPr lang="lt-LT" dirty="0"/>
                    </a:p>
                  </a:txBody>
                  <a:tcPr/>
                </a:tc>
                <a:tc>
                  <a:txBody>
                    <a:bodyPr/>
                    <a:lstStyle/>
                    <a:p>
                      <a:r>
                        <a:rPr lang="lt-LT" dirty="0" smtClean="0"/>
                        <a:t>Mokiniai geba</a:t>
                      </a:r>
                      <a:r>
                        <a:rPr lang="lt-LT" baseline="0" dirty="0" smtClean="0"/>
                        <a:t> projektuoti savo tolesnį mokymąsi. </a:t>
                      </a:r>
                      <a:endParaRPr lang="lt-LT" dirty="0"/>
                    </a:p>
                  </a:txBody>
                  <a:tcPr/>
                </a:tc>
                <a:tc>
                  <a:txBody>
                    <a:bodyPr/>
                    <a:lstStyle/>
                    <a:p>
                      <a:r>
                        <a:rPr lang="lt-LT" dirty="0" smtClean="0"/>
                        <a:t>2,7</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dirty="0" smtClean="0"/>
                        <a:t>Aš keliu aukštus reikalavimus sau. </a:t>
                      </a:r>
                    </a:p>
                  </a:txBody>
                  <a:tcPr/>
                </a:tc>
                <a:tc>
                  <a:txBody>
                    <a:bodyPr/>
                    <a:lstStyle/>
                    <a:p>
                      <a:r>
                        <a:rPr lang="lt-LT" dirty="0" smtClean="0"/>
                        <a:t>3,6</a:t>
                      </a:r>
                      <a:endParaRPr lang="lt-LT" dirty="0"/>
                    </a:p>
                  </a:txBody>
                  <a:tcPr/>
                </a:tc>
                <a:tc>
                  <a:txBody>
                    <a:bodyPr/>
                    <a:lstStyle/>
                    <a:p>
                      <a:endParaRPr lang="lt-LT" dirty="0"/>
                    </a:p>
                  </a:txBody>
                  <a:tcPr/>
                </a:tc>
                <a:tc>
                  <a:txBody>
                    <a:bodyPr/>
                    <a:lstStyle/>
                    <a:p>
                      <a:endParaRPr lang="lt-LT" dirty="0" smtClean="0"/>
                    </a:p>
                  </a:txBody>
                  <a:tcPr/>
                </a:tc>
              </a:tr>
            </a:tbl>
          </a:graphicData>
        </a:graphic>
      </p:graphicFrame>
    </p:spTree>
    <p:extLst>
      <p:ext uri="{BB962C8B-B14F-4D97-AF65-F5344CB8AC3E}">
        <p14:creationId xmlns:p14="http://schemas.microsoft.com/office/powerpoint/2010/main" val="42695648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dirty="0" smtClean="0"/>
              <a:t>Mokiniai</a:t>
            </a:r>
            <a:endParaRPr lang="lt-LT" dirty="0"/>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315002457"/>
              </p:ext>
            </p:extLst>
          </p:nvPr>
        </p:nvGraphicFramePr>
        <p:xfrm>
          <a:off x="467544" y="1268760"/>
          <a:ext cx="8229600" cy="5308600"/>
        </p:xfrm>
        <a:graphic>
          <a:graphicData uri="http://schemas.openxmlformats.org/drawingml/2006/table">
            <a:tbl>
              <a:tblPr firstRow="1" bandRow="1">
                <a:tableStyleId>{93296810-A885-4BE3-A3E7-6D5BEEA58F35}</a:tableStyleId>
              </a:tblPr>
              <a:tblGrid>
                <a:gridCol w="3466728"/>
                <a:gridCol w="648072"/>
                <a:gridCol w="3528392"/>
                <a:gridCol w="586408"/>
              </a:tblGrid>
              <a:tr h="370840">
                <a:tc gridSpan="2">
                  <a:txBody>
                    <a:bodyPr/>
                    <a:lstStyle/>
                    <a:p>
                      <a:pPr algn="ctr"/>
                      <a:r>
                        <a:rPr lang="lt-LT" dirty="0" smtClean="0">
                          <a:solidFill>
                            <a:schemeClr val="tx1"/>
                          </a:solidFill>
                        </a:rPr>
                        <a:t>Didžiausios vertės</a:t>
                      </a:r>
                      <a:endParaRPr lang="lt-LT" dirty="0">
                        <a:solidFill>
                          <a:schemeClr val="tx1"/>
                        </a:solidFill>
                      </a:endParaRPr>
                    </a:p>
                  </a:txBody>
                  <a:tcPr/>
                </a:tc>
                <a:tc hMerge="1">
                  <a:txBody>
                    <a:bodyPr/>
                    <a:lstStyle/>
                    <a:p>
                      <a:pPr algn="ctr"/>
                      <a:endParaRPr lang="lt-LT" dirty="0"/>
                    </a:p>
                  </a:txBody>
                  <a:tcPr/>
                </a:tc>
                <a:tc gridSpan="2">
                  <a:txBody>
                    <a:bodyPr/>
                    <a:lstStyle/>
                    <a:p>
                      <a:pPr algn="ctr"/>
                      <a:r>
                        <a:rPr lang="lt-LT" dirty="0" smtClean="0">
                          <a:solidFill>
                            <a:schemeClr val="tx1"/>
                          </a:solidFill>
                        </a:rPr>
                        <a:t>Žemiausios vertės</a:t>
                      </a:r>
                      <a:endParaRPr lang="lt-LT" dirty="0">
                        <a:solidFill>
                          <a:schemeClr val="tx1"/>
                        </a:solidFill>
                      </a:endParaRPr>
                    </a:p>
                  </a:txBody>
                  <a:tcPr/>
                </a:tc>
                <a:tc hMerge="1">
                  <a:txBody>
                    <a:bodyPr/>
                    <a:lstStyle/>
                    <a:p>
                      <a:pPr algn="ctr"/>
                      <a:endParaRPr lang="lt-LT" dirty="0"/>
                    </a:p>
                  </a:txBody>
                  <a:tcPr/>
                </a:tc>
              </a:tr>
              <a:tr h="370840">
                <a:tc>
                  <a:txBody>
                    <a:bodyPr/>
                    <a:lstStyle/>
                    <a:p>
                      <a:r>
                        <a:rPr lang="lt-LT" dirty="0" smtClean="0"/>
                        <a:t>Aš priimu kitus žmones</a:t>
                      </a:r>
                      <a:r>
                        <a:rPr lang="lt-LT" baseline="0" dirty="0" smtClean="0"/>
                        <a:t> tokius, kokie jie yra. </a:t>
                      </a:r>
                      <a:endParaRPr lang="lt-LT" dirty="0"/>
                    </a:p>
                  </a:txBody>
                  <a:tcPr/>
                </a:tc>
                <a:tc>
                  <a:txBody>
                    <a:bodyPr/>
                    <a:lstStyle/>
                    <a:p>
                      <a:r>
                        <a:rPr lang="lt-LT" dirty="0" smtClean="0"/>
                        <a:t>3,7</a:t>
                      </a:r>
                      <a:endParaRPr lang="lt-LT" dirty="0"/>
                    </a:p>
                  </a:txBody>
                  <a:tcPr/>
                </a:tc>
                <a:tc>
                  <a:txBody>
                    <a:bodyPr/>
                    <a:lstStyle/>
                    <a:p>
                      <a:r>
                        <a:rPr lang="lt-LT" dirty="0" smtClean="0"/>
                        <a:t>Mano mokyklos pasiekimai yra žinomi mieste (rajone, šalyje).</a:t>
                      </a:r>
                      <a:r>
                        <a:rPr lang="lt-LT" baseline="0" dirty="0" smtClean="0"/>
                        <a:t> </a:t>
                      </a:r>
                      <a:endParaRPr lang="lt-LT" dirty="0"/>
                    </a:p>
                  </a:txBody>
                  <a:tcPr/>
                </a:tc>
                <a:tc>
                  <a:txBody>
                    <a:bodyPr/>
                    <a:lstStyle/>
                    <a:p>
                      <a:r>
                        <a:rPr lang="lt-LT" dirty="0" smtClean="0"/>
                        <a:t>1,9</a:t>
                      </a:r>
                    </a:p>
                  </a:txBody>
                  <a:tcPr/>
                </a:tc>
              </a:tr>
              <a:tr h="370840">
                <a:tc>
                  <a:txBody>
                    <a:bodyPr/>
                    <a:lstStyle/>
                    <a:p>
                      <a:r>
                        <a:rPr lang="lt-LT" dirty="0" smtClean="0"/>
                        <a:t>Aš suprantu mokyklos tvarką ir jos laikausi.</a:t>
                      </a:r>
                      <a:endParaRPr lang="lt-LT" dirty="0"/>
                    </a:p>
                  </a:txBody>
                  <a:tcPr/>
                </a:tc>
                <a:tc>
                  <a:txBody>
                    <a:bodyPr/>
                    <a:lstStyle/>
                    <a:p>
                      <a:r>
                        <a:rPr lang="lt-LT" dirty="0" smtClean="0"/>
                        <a:t>3,5</a:t>
                      </a:r>
                      <a:endParaRPr lang="lt-LT" dirty="0"/>
                    </a:p>
                  </a:txBody>
                  <a:tcPr/>
                </a:tc>
                <a:tc>
                  <a:txBody>
                    <a:bodyPr/>
                    <a:lstStyle/>
                    <a:p>
                      <a:r>
                        <a:rPr lang="lt-LT" dirty="0" smtClean="0"/>
                        <a:t>Mokytojai skiria užduotis,</a:t>
                      </a:r>
                      <a:r>
                        <a:rPr lang="lt-LT" baseline="0" dirty="0" smtClean="0"/>
                        <a:t> susijusias su realiu gyvenimu ir patirtimi. </a:t>
                      </a:r>
                      <a:endParaRPr lang="lt-LT" dirty="0"/>
                    </a:p>
                  </a:txBody>
                  <a:tcPr/>
                </a:tc>
                <a:tc>
                  <a:txBody>
                    <a:bodyPr/>
                    <a:lstStyle/>
                    <a:p>
                      <a:r>
                        <a:rPr lang="lt-LT" dirty="0" smtClean="0"/>
                        <a:t>2,1</a:t>
                      </a:r>
                    </a:p>
                  </a:txBody>
                  <a:tcPr/>
                </a:tc>
              </a:tr>
              <a:tr h="370840">
                <a:tc>
                  <a:txBody>
                    <a:bodyPr/>
                    <a:lstStyle/>
                    <a:p>
                      <a:r>
                        <a:rPr lang="lt-LT" dirty="0" smtClean="0"/>
                        <a:t>Mokytojai mane</a:t>
                      </a:r>
                      <a:r>
                        <a:rPr lang="lt-LT" baseline="0" dirty="0" smtClean="0"/>
                        <a:t> įvertina įvairiais būdais: pažymiais , kaupiamaisiais įvertinimais, pagyrimais, komentarais raštu ar žodžiu. </a:t>
                      </a:r>
                      <a:endParaRPr lang="lt-LT" dirty="0"/>
                    </a:p>
                  </a:txBody>
                  <a:tcPr/>
                </a:tc>
                <a:tc>
                  <a:txBody>
                    <a:bodyPr/>
                    <a:lstStyle/>
                    <a:p>
                      <a:r>
                        <a:rPr lang="lt-LT" dirty="0" smtClean="0"/>
                        <a:t>3,5</a:t>
                      </a:r>
                      <a:endParaRPr lang="lt-LT" dirty="0"/>
                    </a:p>
                  </a:txBody>
                  <a:tcPr/>
                </a:tc>
                <a:tc>
                  <a:txBody>
                    <a:bodyPr/>
                    <a:lstStyle/>
                    <a:p>
                      <a:r>
                        <a:rPr lang="lt-LT" dirty="0" smtClean="0"/>
                        <a:t>Mokytojai mus moko spręsti realias problemas. </a:t>
                      </a:r>
                      <a:endParaRPr lang="lt-LT" dirty="0"/>
                    </a:p>
                  </a:txBody>
                  <a:tcPr/>
                </a:tc>
                <a:tc>
                  <a:txBody>
                    <a:bodyPr/>
                    <a:lstStyle/>
                    <a:p>
                      <a:r>
                        <a:rPr lang="lt-LT" dirty="0" smtClean="0"/>
                        <a:t>2,1</a:t>
                      </a:r>
                      <a:endParaRPr lang="lt-LT" dirty="0"/>
                    </a:p>
                  </a:txBody>
                  <a:tcPr/>
                </a:tc>
              </a:tr>
              <a:tr h="370840">
                <a:tc>
                  <a:txBody>
                    <a:bodyPr/>
                    <a:lstStyle/>
                    <a:p>
                      <a:r>
                        <a:rPr lang="lt-LT" dirty="0" smtClean="0"/>
                        <a:t>Per pamokas</a:t>
                      </a:r>
                      <a:r>
                        <a:rPr lang="lt-LT" baseline="0" dirty="0" smtClean="0"/>
                        <a:t> mes mokomės įvairiai: visi kartu, grupelėse, po vieną. </a:t>
                      </a:r>
                      <a:endParaRPr lang="lt-LT" dirty="0"/>
                    </a:p>
                  </a:txBody>
                  <a:tcPr/>
                </a:tc>
                <a:tc>
                  <a:txBody>
                    <a:bodyPr/>
                    <a:lstStyle/>
                    <a:p>
                      <a:r>
                        <a:rPr lang="lt-LT" dirty="0" smtClean="0"/>
                        <a:t>3,4</a:t>
                      </a:r>
                      <a:endParaRPr lang="lt-LT" dirty="0"/>
                    </a:p>
                  </a:txBody>
                  <a:tcPr/>
                </a:tc>
                <a:tc>
                  <a:txBody>
                    <a:bodyPr/>
                    <a:lstStyle/>
                    <a:p>
                      <a:r>
                        <a:rPr lang="lt-LT" dirty="0" smtClean="0"/>
                        <a:t>Aš žinau, kokia</a:t>
                      </a:r>
                      <a:r>
                        <a:rPr lang="lt-LT" baseline="0" dirty="0" smtClean="0"/>
                        <a:t> yra mokyklos ateities svajonė (vizija). </a:t>
                      </a:r>
                      <a:endParaRPr lang="lt-LT" dirty="0"/>
                    </a:p>
                  </a:txBody>
                  <a:tcPr/>
                </a:tc>
                <a:tc>
                  <a:txBody>
                    <a:bodyPr/>
                    <a:lstStyle/>
                    <a:p>
                      <a:r>
                        <a:rPr lang="lt-LT" dirty="0" smtClean="0"/>
                        <a:t>2,1</a:t>
                      </a:r>
                    </a:p>
                  </a:txBody>
                  <a:tcPr/>
                </a:tc>
              </a:tr>
              <a:tr h="370840">
                <a:tc>
                  <a:txBody>
                    <a:bodyPr/>
                    <a:lstStyle/>
                    <a:p>
                      <a:r>
                        <a:rPr lang="lt-LT" dirty="0" smtClean="0"/>
                        <a:t>Mokyklos</a:t>
                      </a:r>
                      <a:r>
                        <a:rPr lang="lt-LT" baseline="0" dirty="0" smtClean="0"/>
                        <a:t> (klasės) erdves puošia mokinių darbai. </a:t>
                      </a:r>
                      <a:endParaRPr lang="lt-LT" dirty="0"/>
                    </a:p>
                  </a:txBody>
                  <a:tcPr/>
                </a:tc>
                <a:tc>
                  <a:txBody>
                    <a:bodyPr/>
                    <a:lstStyle/>
                    <a:p>
                      <a:r>
                        <a:rPr lang="lt-LT" dirty="0" smtClean="0"/>
                        <a:t>3,4</a:t>
                      </a:r>
                      <a:endParaRPr lang="lt-LT" dirty="0"/>
                    </a:p>
                  </a:txBody>
                  <a:tcPr/>
                </a:tc>
                <a:tc>
                  <a:txBody>
                    <a:bodyPr/>
                    <a:lstStyle/>
                    <a:p>
                      <a:r>
                        <a:rPr lang="lt-LT" dirty="0" smtClean="0"/>
                        <a:t>Mes mokykloje kalbame apie tai, kokia mūsų mokykla galėtų (turėtų) būti ateityje.</a:t>
                      </a:r>
                      <a:endParaRPr lang="lt-LT" dirty="0"/>
                    </a:p>
                  </a:txBody>
                  <a:tcPr/>
                </a:tc>
                <a:tc>
                  <a:txBody>
                    <a:bodyPr/>
                    <a:lstStyle/>
                    <a:p>
                      <a:r>
                        <a:rPr lang="lt-LT" dirty="0" smtClean="0"/>
                        <a:t>2,2</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lt-LT" dirty="0" smtClean="0"/>
                    </a:p>
                  </a:txBody>
                  <a:tcPr/>
                </a:tc>
                <a:tc>
                  <a:txBody>
                    <a:bodyPr/>
                    <a:lstStyle/>
                    <a:p>
                      <a:endParaRPr lang="lt-LT" dirty="0"/>
                    </a:p>
                  </a:txBody>
                  <a:tcPr/>
                </a:tc>
                <a:tc>
                  <a:txBody>
                    <a:bodyPr/>
                    <a:lstStyle/>
                    <a:p>
                      <a:r>
                        <a:rPr lang="lt-LT" dirty="0" smtClean="0"/>
                        <a:t>Aš išsakau savo idėjas, pasiūlymus dėl mokyklos gyvenimo gerinimo.</a:t>
                      </a:r>
                      <a:endParaRPr lang="lt-LT" dirty="0"/>
                    </a:p>
                  </a:txBody>
                  <a:tcPr/>
                </a:tc>
                <a:tc>
                  <a:txBody>
                    <a:bodyPr/>
                    <a:lstStyle/>
                    <a:p>
                      <a:r>
                        <a:rPr lang="lt-LT" dirty="0" smtClean="0"/>
                        <a:t>2,2</a:t>
                      </a:r>
                    </a:p>
                  </a:txBody>
                  <a:tcPr/>
                </a:tc>
              </a:tr>
            </a:tbl>
          </a:graphicData>
        </a:graphic>
      </p:graphicFrame>
    </p:spTree>
    <p:extLst>
      <p:ext uri="{BB962C8B-B14F-4D97-AF65-F5344CB8AC3E}">
        <p14:creationId xmlns:p14="http://schemas.microsoft.com/office/powerpoint/2010/main" val="23356930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467544" y="0"/>
            <a:ext cx="8229600" cy="1143000"/>
          </a:xfrm>
        </p:spPr>
        <p:txBody>
          <a:bodyPr/>
          <a:lstStyle/>
          <a:p>
            <a:r>
              <a:rPr lang="lt-LT" dirty="0" smtClean="0"/>
              <a:t>Tėvai</a:t>
            </a:r>
            <a:endParaRPr lang="lt-LT" dirty="0"/>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4001064340"/>
              </p:ext>
            </p:extLst>
          </p:nvPr>
        </p:nvGraphicFramePr>
        <p:xfrm>
          <a:off x="467544" y="908720"/>
          <a:ext cx="8229600" cy="5857240"/>
        </p:xfrm>
        <a:graphic>
          <a:graphicData uri="http://schemas.openxmlformats.org/drawingml/2006/table">
            <a:tbl>
              <a:tblPr firstRow="1" bandRow="1">
                <a:tableStyleId>{93296810-A885-4BE3-A3E7-6D5BEEA58F35}</a:tableStyleId>
              </a:tblPr>
              <a:tblGrid>
                <a:gridCol w="3168352"/>
                <a:gridCol w="576064"/>
                <a:gridCol w="3888432"/>
                <a:gridCol w="596752"/>
              </a:tblGrid>
              <a:tr h="370840">
                <a:tc gridSpan="2">
                  <a:txBody>
                    <a:bodyPr/>
                    <a:lstStyle/>
                    <a:p>
                      <a:pPr algn="ctr"/>
                      <a:r>
                        <a:rPr lang="lt-LT" dirty="0" smtClean="0">
                          <a:solidFill>
                            <a:schemeClr val="tx1"/>
                          </a:solidFill>
                        </a:rPr>
                        <a:t>Didžiausios vertės</a:t>
                      </a:r>
                      <a:endParaRPr lang="lt-LT" dirty="0">
                        <a:solidFill>
                          <a:schemeClr val="tx1"/>
                        </a:solidFill>
                      </a:endParaRPr>
                    </a:p>
                  </a:txBody>
                  <a:tcPr/>
                </a:tc>
                <a:tc hMerge="1">
                  <a:txBody>
                    <a:bodyPr/>
                    <a:lstStyle/>
                    <a:p>
                      <a:pPr algn="ctr"/>
                      <a:endParaRPr lang="lt-LT" dirty="0"/>
                    </a:p>
                  </a:txBody>
                  <a:tcPr/>
                </a:tc>
                <a:tc gridSpan="2">
                  <a:txBody>
                    <a:bodyPr/>
                    <a:lstStyle/>
                    <a:p>
                      <a:pPr algn="ctr"/>
                      <a:r>
                        <a:rPr lang="lt-LT" dirty="0" smtClean="0">
                          <a:solidFill>
                            <a:schemeClr val="tx1"/>
                          </a:solidFill>
                        </a:rPr>
                        <a:t>Žemiausios vertės</a:t>
                      </a:r>
                      <a:endParaRPr lang="lt-LT" dirty="0">
                        <a:solidFill>
                          <a:schemeClr val="tx1"/>
                        </a:solidFill>
                      </a:endParaRPr>
                    </a:p>
                  </a:txBody>
                  <a:tcPr/>
                </a:tc>
                <a:tc hMerge="1">
                  <a:txBody>
                    <a:bodyPr/>
                    <a:lstStyle/>
                    <a:p>
                      <a:pPr algn="ctr"/>
                      <a:endParaRPr lang="lt-LT" dirty="0"/>
                    </a:p>
                  </a:txBody>
                  <a:tcPr/>
                </a:tc>
              </a:tr>
              <a:tr h="370840">
                <a:tc>
                  <a:txBody>
                    <a:bodyPr/>
                    <a:lstStyle/>
                    <a:p>
                      <a:r>
                        <a:rPr lang="lt-LT" dirty="0" smtClean="0"/>
                        <a:t>Aš žinau, kas mano vaikui</a:t>
                      </a:r>
                      <a:r>
                        <a:rPr lang="lt-LT" baseline="0" dirty="0" smtClean="0"/>
                        <a:t> sekasi.</a:t>
                      </a:r>
                      <a:endParaRPr lang="lt-LT" dirty="0"/>
                    </a:p>
                  </a:txBody>
                  <a:tcPr/>
                </a:tc>
                <a:tc>
                  <a:txBody>
                    <a:bodyPr/>
                    <a:lstStyle/>
                    <a:p>
                      <a:r>
                        <a:rPr lang="lt-LT" dirty="0" smtClean="0"/>
                        <a:t>3,7</a:t>
                      </a:r>
                      <a:endParaRPr lang="lt-LT"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dirty="0" smtClean="0"/>
                        <a:t>Mano vaikas su dalykų mokytojais vyksta mokytis į muziejus, gamtą, kitas įstaigas ir pan. </a:t>
                      </a:r>
                    </a:p>
                  </a:txBody>
                  <a:tcPr/>
                </a:tc>
                <a:tc>
                  <a:txBody>
                    <a:bodyPr/>
                    <a:lstStyle/>
                    <a:p>
                      <a:r>
                        <a:rPr lang="lt-LT" dirty="0" smtClean="0"/>
                        <a:t>2,3</a:t>
                      </a:r>
                      <a:endParaRPr lang="lt-LT" dirty="0" smtClean="0"/>
                    </a:p>
                  </a:txBody>
                  <a:tcPr/>
                </a:tc>
              </a:tr>
              <a:tr h="370840">
                <a:tc>
                  <a:txBody>
                    <a:bodyPr/>
                    <a:lstStyle/>
                    <a:p>
                      <a:r>
                        <a:rPr lang="lt-LT" dirty="0" smtClean="0"/>
                        <a:t>Mano vaikas pamokose laikosi susitarimų dėl drausmės ir tvarkos. </a:t>
                      </a:r>
                      <a:endParaRPr lang="lt-LT" dirty="0"/>
                    </a:p>
                  </a:txBody>
                  <a:tcPr/>
                </a:tc>
                <a:tc>
                  <a:txBody>
                    <a:bodyPr/>
                    <a:lstStyle/>
                    <a:p>
                      <a:r>
                        <a:rPr lang="lt-LT" dirty="0" smtClean="0"/>
                        <a:t>3,7</a:t>
                      </a:r>
                      <a:endParaRPr lang="lt-LT"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dirty="0" smtClean="0"/>
                        <a:t>Mano vaiko</a:t>
                      </a:r>
                      <a:r>
                        <a:rPr lang="lt-LT" baseline="0" dirty="0" smtClean="0"/>
                        <a:t> mokyklos pasiekimai yra žinomi mieste, rajone, šalyje. </a:t>
                      </a:r>
                      <a:endParaRPr lang="lt-LT" dirty="0" smtClean="0"/>
                    </a:p>
                  </a:txBody>
                  <a:tcPr/>
                </a:tc>
                <a:tc>
                  <a:txBody>
                    <a:bodyPr/>
                    <a:lstStyle/>
                    <a:p>
                      <a:r>
                        <a:rPr lang="lt-LT" dirty="0" smtClean="0"/>
                        <a:t>2,3</a:t>
                      </a:r>
                      <a:endParaRPr lang="lt-LT" dirty="0" smtClean="0"/>
                    </a:p>
                  </a:txBody>
                  <a:tcPr/>
                </a:tc>
              </a:tr>
              <a:tr h="370840">
                <a:tc>
                  <a:txBody>
                    <a:bodyPr/>
                    <a:lstStyle/>
                    <a:p>
                      <a:r>
                        <a:rPr lang="lt-LT" dirty="0" smtClean="0"/>
                        <a:t>Mano vaikas laikosi mokyklos taisyklių. </a:t>
                      </a:r>
                      <a:endParaRPr lang="lt-LT" dirty="0"/>
                    </a:p>
                  </a:txBody>
                  <a:tcPr/>
                </a:tc>
                <a:tc>
                  <a:txBody>
                    <a:bodyPr/>
                    <a:lstStyle/>
                    <a:p>
                      <a:r>
                        <a:rPr lang="lt-LT" dirty="0" smtClean="0"/>
                        <a:t>3,7</a:t>
                      </a:r>
                      <a:endParaRPr lang="lt-LT" dirty="0"/>
                    </a:p>
                  </a:txBody>
                  <a:tcPr/>
                </a:tc>
                <a:tc>
                  <a:txBody>
                    <a:bodyPr/>
                    <a:lstStyle/>
                    <a:p>
                      <a:r>
                        <a:rPr lang="lt-LT" dirty="0" smtClean="0"/>
                        <a:t>Mes mokykloje kalbame apie tai, kokia mūsų mokykla galėtų (turėtų) būti. </a:t>
                      </a:r>
                      <a:endParaRPr lang="lt-LT" dirty="0"/>
                    </a:p>
                  </a:txBody>
                  <a:tcPr/>
                </a:tc>
                <a:tc>
                  <a:txBody>
                    <a:bodyPr/>
                    <a:lstStyle/>
                    <a:p>
                      <a:r>
                        <a:rPr lang="lt-LT" dirty="0" smtClean="0"/>
                        <a:t>2,4</a:t>
                      </a:r>
                      <a:endParaRPr lang="lt-LT" dirty="0"/>
                    </a:p>
                  </a:txBody>
                  <a:tcPr/>
                </a:tc>
              </a:tr>
              <a:tr h="370840">
                <a:tc>
                  <a:txBody>
                    <a:bodyPr/>
                    <a:lstStyle/>
                    <a:p>
                      <a:r>
                        <a:rPr lang="lt-LT" dirty="0" smtClean="0"/>
                        <a:t>Mokytojai vaikus vertina įvairiais būdais: pažymiais,</a:t>
                      </a:r>
                      <a:r>
                        <a:rPr lang="lt-LT" baseline="0" dirty="0" smtClean="0"/>
                        <a:t> kaupiamaisiais balais, pagyrimais, komentarais raštu ar žodžiu. </a:t>
                      </a:r>
                      <a:endParaRPr lang="lt-LT" dirty="0"/>
                    </a:p>
                  </a:txBody>
                  <a:tcPr/>
                </a:tc>
                <a:tc>
                  <a:txBody>
                    <a:bodyPr/>
                    <a:lstStyle/>
                    <a:p>
                      <a:r>
                        <a:rPr lang="lt-LT" dirty="0" smtClean="0"/>
                        <a:t>3,7</a:t>
                      </a:r>
                      <a:endParaRPr lang="lt-LT" dirty="0"/>
                    </a:p>
                  </a:txBody>
                  <a:tcPr/>
                </a:tc>
                <a:tc>
                  <a:txBody>
                    <a:bodyPr/>
                    <a:lstStyle/>
                    <a:p>
                      <a:r>
                        <a:rPr lang="lt-LT" dirty="0" smtClean="0"/>
                        <a:t>Aš aktyviai dalyvauju</a:t>
                      </a:r>
                      <a:r>
                        <a:rPr lang="lt-LT" baseline="0" dirty="0" smtClean="0"/>
                        <a:t> mokyklos renginiuose, bendruose susitikimuose su mokytojais, pamokose. </a:t>
                      </a:r>
                      <a:endParaRPr lang="lt-LT" dirty="0"/>
                    </a:p>
                  </a:txBody>
                  <a:tcPr/>
                </a:tc>
                <a:tc>
                  <a:txBody>
                    <a:bodyPr/>
                    <a:lstStyle/>
                    <a:p>
                      <a:r>
                        <a:rPr lang="lt-LT" dirty="0" smtClean="0"/>
                        <a:t>2,4</a:t>
                      </a:r>
                      <a:endParaRPr lang="lt-LT" dirty="0"/>
                    </a:p>
                  </a:txBody>
                  <a:tcPr/>
                </a:tc>
              </a:tr>
              <a:tr h="370840">
                <a:tc>
                  <a:txBody>
                    <a:bodyPr/>
                    <a:lstStyle/>
                    <a:p>
                      <a:r>
                        <a:rPr lang="lt-LT" dirty="0" smtClean="0"/>
                        <a:t>Mokydamasis mano vaikas naudojasi</a:t>
                      </a:r>
                      <a:r>
                        <a:rPr lang="lt-LT" baseline="0" dirty="0" smtClean="0"/>
                        <a:t> įvairia įranga ir priemonėmis. </a:t>
                      </a:r>
                      <a:endParaRPr lang="lt-LT" dirty="0"/>
                    </a:p>
                  </a:txBody>
                  <a:tcPr/>
                </a:tc>
                <a:tc>
                  <a:txBody>
                    <a:bodyPr/>
                    <a:lstStyle/>
                    <a:p>
                      <a:r>
                        <a:rPr lang="lt-LT" dirty="0" smtClean="0"/>
                        <a:t>3,6</a:t>
                      </a:r>
                      <a:endParaRPr lang="lt-LT"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dirty="0" smtClean="0"/>
                        <a:t>Mano vaikas mokosi ne tik klasėje, bet ir kitose aplinkose</a:t>
                      </a:r>
                      <a:r>
                        <a:rPr lang="lt-LT" baseline="0" dirty="0" smtClean="0"/>
                        <a:t> (pvz., mokyklos bibliotekoje, lauke, gamtoje).</a:t>
                      </a:r>
                      <a:endParaRPr lang="lt-LT"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dirty="0" smtClean="0"/>
                        <a:t>2,5</a:t>
                      </a:r>
                    </a:p>
                    <a:p>
                      <a:endParaRPr lang="lt-LT" dirty="0" smtClean="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lt-LT" dirty="0" smtClean="0"/>
                    </a:p>
                  </a:txBody>
                  <a:tcPr/>
                </a:tc>
                <a:tc>
                  <a:txBody>
                    <a:bodyPr/>
                    <a:lstStyle/>
                    <a:p>
                      <a:endParaRPr lang="lt-LT"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t-LT" dirty="0" smtClean="0"/>
                        <a:t>Tėvai įtraukiami</a:t>
                      </a:r>
                      <a:r>
                        <a:rPr lang="lt-LT" baseline="0" dirty="0" smtClean="0"/>
                        <a:t> kuriant mokyklos erdves. </a:t>
                      </a:r>
                      <a:endParaRPr lang="lt-LT" dirty="0" smtClean="0"/>
                    </a:p>
                  </a:txBody>
                  <a:tcPr/>
                </a:tc>
                <a:tc>
                  <a:txBody>
                    <a:bodyPr/>
                    <a:lstStyle/>
                    <a:p>
                      <a:r>
                        <a:rPr lang="lt-LT" dirty="0" smtClean="0"/>
                        <a:t>2,5</a:t>
                      </a:r>
                    </a:p>
                  </a:txBody>
                  <a:tcPr/>
                </a:tc>
              </a:tr>
            </a:tbl>
          </a:graphicData>
        </a:graphic>
      </p:graphicFrame>
    </p:spTree>
    <p:extLst>
      <p:ext uri="{BB962C8B-B14F-4D97-AF65-F5344CB8AC3E}">
        <p14:creationId xmlns:p14="http://schemas.microsoft.com/office/powerpoint/2010/main" val="23356930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dirty="0" smtClean="0"/>
              <a:t>Išvados</a:t>
            </a:r>
            <a:endParaRPr lang="lt-LT" dirty="0"/>
          </a:p>
        </p:txBody>
      </p:sp>
      <p:sp>
        <p:nvSpPr>
          <p:cNvPr id="3" name="Turinio vietos rezervavimo ženklas 2"/>
          <p:cNvSpPr>
            <a:spLocks noGrp="1"/>
          </p:cNvSpPr>
          <p:nvPr>
            <p:ph idx="1"/>
          </p:nvPr>
        </p:nvSpPr>
        <p:spPr/>
        <p:txBody>
          <a:bodyPr>
            <a:normAutofit fontScale="92500" lnSpcReduction="20000"/>
          </a:bodyPr>
          <a:lstStyle/>
          <a:p>
            <a:pPr marL="0" indent="0">
              <a:buNone/>
            </a:pPr>
            <a:r>
              <a:rPr lang="lt-LT" dirty="0" smtClean="0"/>
              <a:t>	Mokiniai suvokia savo asmenybės unikalumą, žino savo gebėjimus ir polinkius, moka įvertinti kompetencijas. Jie supranta žinių ir mokymosi vertę, turi tolesnio mokymosi siekių ir planų (ne visi mokytojai su tuo sutinka). Mokiniams rūpi jų aplinkos, bendruomenės, šalies gerovė, tačiau ne visi žino, kokia mokyklos ateitis, ne visada išsako savo idėjas, pasiūlymus dėl mokyklos gyvenimo gerinimo. Tėvai gerai vertina savo vaikų mokymąsi, tačiau kai kurie patys nesijaučia įtraukiami į mokyklos gyvenimą. </a:t>
            </a:r>
            <a:endParaRPr lang="lt-LT" dirty="0"/>
          </a:p>
        </p:txBody>
      </p:sp>
    </p:spTree>
    <p:extLst>
      <p:ext uri="{BB962C8B-B14F-4D97-AF65-F5344CB8AC3E}">
        <p14:creationId xmlns:p14="http://schemas.microsoft.com/office/powerpoint/2010/main" val="21777438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fontScale="90000"/>
          </a:bodyPr>
          <a:lstStyle/>
          <a:p>
            <a:r>
              <a:rPr lang="lt-LT" dirty="0" smtClean="0"/>
              <a:t>Giluminiam įsivertinimui bus pasirinktas toks rodiklis:</a:t>
            </a:r>
            <a:endParaRPr lang="lt-LT" dirty="0"/>
          </a:p>
        </p:txBody>
      </p:sp>
      <p:sp>
        <p:nvSpPr>
          <p:cNvPr id="3" name="Turinio vietos rezervavimo ženklas 2"/>
          <p:cNvSpPr>
            <a:spLocks noGrp="1"/>
          </p:cNvSpPr>
          <p:nvPr>
            <p:ph idx="1"/>
          </p:nvPr>
        </p:nvSpPr>
        <p:spPr/>
        <p:txBody>
          <a:bodyPr/>
          <a:lstStyle/>
          <a:p>
            <a:pPr marL="0" indent="0">
              <a:buNone/>
            </a:pPr>
            <a:r>
              <a:rPr lang="lt-LT" dirty="0" smtClean="0"/>
              <a:t>Sritis. 1. Rezultatai.</a:t>
            </a:r>
          </a:p>
          <a:p>
            <a:pPr marL="0" indent="0">
              <a:buNone/>
            </a:pPr>
            <a:r>
              <a:rPr lang="lt-LT" dirty="0" smtClean="0"/>
              <a:t>Tema. 1.1. Asmenybės branda.</a:t>
            </a:r>
          </a:p>
          <a:p>
            <a:pPr marL="0" indent="0">
              <a:buNone/>
            </a:pPr>
            <a:r>
              <a:rPr lang="lt-LT" dirty="0" smtClean="0"/>
              <a:t>Rodiklis 1.1.1. Asmenybės tapsmas. </a:t>
            </a:r>
            <a:endParaRPr lang="lt-LT" dirty="0"/>
          </a:p>
        </p:txBody>
      </p:sp>
    </p:spTree>
    <p:extLst>
      <p:ext uri="{BB962C8B-B14F-4D97-AF65-F5344CB8AC3E}">
        <p14:creationId xmlns:p14="http://schemas.microsoft.com/office/powerpoint/2010/main" val="2308443978"/>
      </p:ext>
    </p:extLst>
  </p:cSld>
  <p:clrMapOvr>
    <a:masterClrMapping/>
  </p:clrMapOvr>
</p:sld>
</file>

<file path=ppt/theme/theme1.xml><?xml version="1.0" encoding="utf-8"?>
<a:theme xmlns:a="http://schemas.openxmlformats.org/drawingml/2006/main" name="Office 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339</TotalTime>
  <Words>424</Words>
  <Application>Microsoft Office PowerPoint</Application>
  <PresentationFormat>Demonstracija ekrane (4:3)</PresentationFormat>
  <Paragraphs>82</Paragraphs>
  <Slides>6</Slides>
  <Notes>0</Notes>
  <HiddenSlides>0</HiddenSlides>
  <MMClips>0</MMClips>
  <ScaleCrop>false</ScaleCrop>
  <HeadingPairs>
    <vt:vector size="4" baseType="variant">
      <vt:variant>
        <vt:lpstr>Tema</vt:lpstr>
      </vt:variant>
      <vt:variant>
        <vt:i4>1</vt:i4>
      </vt:variant>
      <vt:variant>
        <vt:lpstr>Skaidrių pavadinimai</vt:lpstr>
      </vt:variant>
      <vt:variant>
        <vt:i4>6</vt:i4>
      </vt:variant>
    </vt:vector>
  </HeadingPairs>
  <TitlesOfParts>
    <vt:vector size="7" baseType="lpstr">
      <vt:lpstr>Office tema</vt:lpstr>
      <vt:lpstr>Bendrojo ugdymo mokyklų įsivertinimo ir pažangos anketa</vt:lpstr>
      <vt:lpstr>Mokytojai</vt:lpstr>
      <vt:lpstr>Mokiniai</vt:lpstr>
      <vt:lpstr>Tėvai</vt:lpstr>
      <vt:lpstr>Išvados</vt:lpstr>
      <vt:lpstr>Giluminiam įsivertinimui bus pasirinktas toks rodiklis: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Bendrojo ugdymo mokyklų įsivertinimo ir pažangos anketa</dc:title>
  <dc:creator>Lietuviu_102</dc:creator>
  <cp:lastModifiedBy>Lietuviu_102</cp:lastModifiedBy>
  <cp:revision>11</cp:revision>
  <cp:lastPrinted>2022-02-01T12:20:49Z</cp:lastPrinted>
  <dcterms:created xsi:type="dcterms:W3CDTF">2022-01-31T13:12:23Z</dcterms:created>
  <dcterms:modified xsi:type="dcterms:W3CDTF">2022-02-01T12:26:48Z</dcterms:modified>
</cp:coreProperties>
</file>